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IBM Plex Sans" panose="020B0503050203000203" pitchFamily="34" charset="0"/>
      <p:regular r:id="rId18"/>
      <p:bold r:id="rId19"/>
      <p:italic r:id="rId20"/>
      <p:boldItalic r:id="rId21"/>
    </p:embeddedFont>
    <p:embeddedFont>
      <p:font typeface="IBM Plex Serif Medium"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R9WvZdepOm5iwdY5SUAn4eYy4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0CE992-01C3-4757-A92E-EB05C4EFBC92}">
  <a:tblStyle styleId="{600CE992-01C3-4757-A92E-EB05C4EFBC9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E"/>
          </a:solidFill>
        </a:fill>
      </a:tcStyle>
    </a:wholeTbl>
    <a:band1H>
      <a:tcTxStyle/>
      <a:tcStyle>
        <a:tcBdr/>
        <a:fill>
          <a:solidFill>
            <a:srgbClr val="CAD2DB"/>
          </a:solidFill>
        </a:fill>
      </a:tcStyle>
    </a:band1H>
    <a:band2H>
      <a:tcTxStyle/>
      <a:tcStyle>
        <a:tcBdr/>
      </a:tcStyle>
    </a:band2H>
    <a:band1V>
      <a:tcTxStyle/>
      <a:tcStyle>
        <a:tcBdr/>
        <a:fill>
          <a:solidFill>
            <a:srgbClr val="CAD2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leere_Folie">
  <p:cSld name="1_leere_Folie">
    <p:spTree>
      <p:nvGrpSpPr>
        <p:cNvPr id="1" name="Shape 14"/>
        <p:cNvGrpSpPr/>
        <p:nvPr/>
      </p:nvGrpSpPr>
      <p:grpSpPr>
        <a:xfrm>
          <a:off x="0" y="0"/>
          <a:ext cx="0" cy="0"/>
          <a:chOff x="0" y="0"/>
          <a:chExt cx="0" cy="0"/>
        </a:xfrm>
      </p:grpSpPr>
      <p:sp>
        <p:nvSpPr>
          <p:cNvPr id="15" name="Google Shape;15;p17"/>
          <p:cNvSpPr txBox="1">
            <a:spLocks noGrp="1"/>
          </p:cNvSpPr>
          <p:nvPr>
            <p:ph type="dt" idx="10"/>
          </p:nvPr>
        </p:nvSpPr>
        <p:spPr>
          <a:xfrm>
            <a:off x="8848725" y="6497619"/>
            <a:ext cx="2743200" cy="223856"/>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ftr" idx="11"/>
          </p:nvPr>
        </p:nvSpPr>
        <p:spPr>
          <a:xfrm>
            <a:off x="592771" y="6497619"/>
            <a:ext cx="4114800" cy="2238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p:cSld name="Titelfoli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18"/>
          <p:cNvPicPr preferRelativeResize="0"/>
          <p:nvPr/>
        </p:nvPicPr>
        <p:blipFill rotWithShape="1">
          <a:blip r:embed="rId3">
            <a:alphaModFix/>
          </a:blip>
          <a:srcRect/>
          <a:stretch/>
        </p:blipFill>
        <p:spPr>
          <a:xfrm>
            <a:off x="1939002" y="187847"/>
            <a:ext cx="1634201" cy="577921"/>
          </a:xfrm>
          <a:prstGeom prst="rect">
            <a:avLst/>
          </a:prstGeom>
          <a:noFill/>
          <a:ln>
            <a:noFill/>
          </a:ln>
        </p:spPr>
      </p:pic>
      <p:sp>
        <p:nvSpPr>
          <p:cNvPr id="19" name="Google Shape;19;p18"/>
          <p:cNvSpPr/>
          <p:nvPr/>
        </p:nvSpPr>
        <p:spPr>
          <a:xfrm>
            <a:off x="2044701" y="1307437"/>
            <a:ext cx="6194323" cy="3402335"/>
          </a:xfrm>
          <a:prstGeom prst="rect">
            <a:avLst/>
          </a:prstGeom>
          <a:solidFill>
            <a:schemeClr val="accent1"/>
          </a:solidFill>
          <a:ln>
            <a:noFill/>
          </a:ln>
        </p:spPr>
        <p:txBody>
          <a:bodyPr spcFirstLastPara="1" wrap="square" lIns="252000" tIns="252000" rIns="252000" bIns="45700" anchor="t" anchorCtr="0">
            <a:noAutofit/>
          </a:bodyPr>
          <a:lstStyle/>
          <a:p>
            <a:pPr marL="0" marR="0" lvl="0" indent="0" algn="l" rtl="0">
              <a:spcBef>
                <a:spcPts val="0"/>
              </a:spcBef>
              <a:spcAft>
                <a:spcPts val="0"/>
              </a:spcAft>
              <a:buNone/>
            </a:pPr>
            <a:r>
              <a:rPr lang="en-US" sz="2000" b="1">
                <a:solidFill>
                  <a:schemeClr val="lt1"/>
                </a:solidFill>
                <a:latin typeface="Calibri"/>
                <a:ea typeface="Calibri"/>
                <a:cs typeface="Calibri"/>
                <a:sym typeface="Calibri"/>
              </a:rPr>
              <a:t>subtitle</a:t>
            </a:r>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US" sz="2000">
                <a:solidFill>
                  <a:schemeClr val="lt1"/>
                </a:solidFill>
                <a:latin typeface="Calibri"/>
                <a:ea typeface="Calibri"/>
                <a:cs typeface="Calibri"/>
                <a:sym typeface="Calibri"/>
              </a:rPr>
              <a:t>event</a:t>
            </a:r>
            <a:endParaRPr/>
          </a:p>
          <a:p>
            <a:pPr marL="0" marR="0" lvl="0" indent="0" algn="l" rtl="0">
              <a:spcBef>
                <a:spcPts val="0"/>
              </a:spcBef>
              <a:spcAft>
                <a:spcPts val="0"/>
              </a:spcAft>
              <a:buNone/>
            </a:pPr>
            <a:r>
              <a:rPr lang="en-US" sz="2000">
                <a:solidFill>
                  <a:schemeClr val="lt1"/>
                </a:solidFill>
                <a:latin typeface="Calibri"/>
                <a:ea typeface="Calibri"/>
                <a:cs typeface="Calibri"/>
                <a:sym typeface="Calibri"/>
              </a:rPr>
              <a:t>date</a:t>
            </a:r>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r>
              <a:rPr lang="en-US" sz="2000">
                <a:solidFill>
                  <a:schemeClr val="lt1"/>
                </a:solidFill>
                <a:latin typeface="Calibri"/>
                <a:ea typeface="Calibri"/>
                <a:cs typeface="Calibri"/>
                <a:sym typeface="Calibri"/>
              </a:rPr>
              <a:t>presenter</a:t>
            </a:r>
            <a:endParaRPr/>
          </a:p>
        </p:txBody>
      </p:sp>
      <p:grpSp>
        <p:nvGrpSpPr>
          <p:cNvPr id="20" name="Google Shape;20;p18"/>
          <p:cNvGrpSpPr/>
          <p:nvPr/>
        </p:nvGrpSpPr>
        <p:grpSpPr>
          <a:xfrm>
            <a:off x="6173633" y="2777307"/>
            <a:ext cx="6020621" cy="2182341"/>
            <a:chOff x="6274268" y="3765198"/>
            <a:chExt cx="6020621" cy="2182341"/>
          </a:xfrm>
        </p:grpSpPr>
        <p:sp>
          <p:nvSpPr>
            <p:cNvPr id="21" name="Google Shape;21;p18"/>
            <p:cNvSpPr/>
            <p:nvPr/>
          </p:nvSpPr>
          <p:spPr>
            <a:xfrm>
              <a:off x="6383119" y="4159949"/>
              <a:ext cx="5544000" cy="141748"/>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18"/>
            <p:cNvSpPr/>
            <p:nvPr/>
          </p:nvSpPr>
          <p:spPr>
            <a:xfrm>
              <a:off x="6353382" y="5256615"/>
              <a:ext cx="4032000" cy="141748"/>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18"/>
            <p:cNvSpPr/>
            <p:nvPr/>
          </p:nvSpPr>
          <p:spPr>
            <a:xfrm>
              <a:off x="6353382" y="4707599"/>
              <a:ext cx="5184000" cy="141748"/>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18"/>
            <p:cNvSpPr/>
            <p:nvPr/>
          </p:nvSpPr>
          <p:spPr>
            <a:xfrm>
              <a:off x="6353382" y="5805791"/>
              <a:ext cx="4428000" cy="141748"/>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18"/>
            <p:cNvSpPr txBox="1"/>
            <p:nvPr/>
          </p:nvSpPr>
          <p:spPr>
            <a:xfrm>
              <a:off x="6274268" y="3765198"/>
              <a:ext cx="60206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Title</a:t>
              </a:r>
              <a:endParaRPr sz="3600">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Kapiteltrenner">
  <p:cSld name="1_Kapiteltrenner">
    <p:spTree>
      <p:nvGrpSpPr>
        <p:cNvPr id="1" name="Shape 26"/>
        <p:cNvGrpSpPr/>
        <p:nvPr/>
      </p:nvGrpSpPr>
      <p:grpSpPr>
        <a:xfrm>
          <a:off x="0" y="0"/>
          <a:ext cx="0" cy="0"/>
          <a:chOff x="0" y="0"/>
          <a:chExt cx="0" cy="0"/>
        </a:xfrm>
      </p:grpSpPr>
      <p:pic>
        <p:nvPicPr>
          <p:cNvPr id="27" name="Google Shape;27;p19"/>
          <p:cNvPicPr preferRelativeResize="0"/>
          <p:nvPr/>
        </p:nvPicPr>
        <p:blipFill rotWithShape="1">
          <a:blip r:embed="rId2">
            <a:alphaModFix/>
          </a:blip>
          <a:srcRect t="2660" b="13007"/>
          <a:stretch/>
        </p:blipFill>
        <p:spPr>
          <a:xfrm>
            <a:off x="-6146" y="0"/>
            <a:ext cx="12198146" cy="6858000"/>
          </a:xfrm>
          <a:prstGeom prst="rect">
            <a:avLst/>
          </a:prstGeom>
          <a:noFill/>
          <a:ln>
            <a:noFill/>
          </a:ln>
        </p:spPr>
      </p:pic>
      <p:sp>
        <p:nvSpPr>
          <p:cNvPr id="28" name="Google Shape;28;p19"/>
          <p:cNvSpPr txBox="1">
            <a:spLocks noGrp="1"/>
          </p:cNvSpPr>
          <p:nvPr>
            <p:ph type="title"/>
          </p:nvPr>
        </p:nvSpPr>
        <p:spPr>
          <a:xfrm>
            <a:off x="2935072" y="2399071"/>
            <a:ext cx="6321856" cy="1840981"/>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6685"/>
              </a:buClr>
              <a:buSzPts val="4000"/>
              <a:buFont typeface="IBM Plex Serif Medium"/>
              <a:buNone/>
              <a:defRPr sz="4000">
                <a:solidFill>
                  <a:srgbClr val="00668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halt_Fliesstext">
  <p:cSld name="1_Inhalt_Fliesstext">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592771" y="537052"/>
            <a:ext cx="9032242" cy="51006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66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dt" idx="10"/>
          </p:nvPr>
        </p:nvSpPr>
        <p:spPr>
          <a:xfrm>
            <a:off x="8848725" y="6497619"/>
            <a:ext cx="2743200" cy="223856"/>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592771" y="6497619"/>
            <a:ext cx="4114800" cy="2238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592771" y="1432400"/>
            <a:ext cx="10999154"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2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Inhalt_Bulletpoints" type="obj">
  <p:cSld name="OBJECT">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592771" y="537052"/>
            <a:ext cx="9032242" cy="51006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66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592771" y="1432400"/>
            <a:ext cx="1099915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848725" y="6497619"/>
            <a:ext cx="2743200" cy="223856"/>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592771" y="6497619"/>
            <a:ext cx="4114800" cy="2238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Zwei Inhalte_Bulletpoint" type="twoObj">
  <p:cSld name="TWO_OBJECTS">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592771" y="537052"/>
            <a:ext cx="9032242" cy="51006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66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592771" y="1435100"/>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body" idx="2"/>
          </p:nvPr>
        </p:nvSpPr>
        <p:spPr>
          <a:xfrm>
            <a:off x="6410325" y="1435100"/>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2"/>
          <p:cNvSpPr txBox="1">
            <a:spLocks noGrp="1"/>
          </p:cNvSpPr>
          <p:nvPr>
            <p:ph type="dt" idx="10"/>
          </p:nvPr>
        </p:nvSpPr>
        <p:spPr>
          <a:xfrm>
            <a:off x="8848725" y="6497619"/>
            <a:ext cx="2743200" cy="223856"/>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592771" y="6497619"/>
            <a:ext cx="4114800" cy="2238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Zwei Inhalte_Fliesstext">
  <p:cSld name="1_Zwei Inhalte_Fliesstext">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592771" y="537052"/>
            <a:ext cx="9032242" cy="51006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66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body" idx="1"/>
          </p:nvPr>
        </p:nvSpPr>
        <p:spPr>
          <a:xfrm>
            <a:off x="592771" y="1435100"/>
            <a:ext cx="5181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2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2"/>
          </p:nvPr>
        </p:nvSpPr>
        <p:spPr>
          <a:xfrm>
            <a:off x="6410325" y="1435100"/>
            <a:ext cx="51816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600"/>
              <a:buNone/>
              <a:defRPr/>
            </a:lvl2pPr>
            <a:lvl3pPr marL="1371600" lvl="2" indent="-228600" algn="l">
              <a:lnSpc>
                <a:spcPct val="90000"/>
              </a:lnSpc>
              <a:spcBef>
                <a:spcPts val="500"/>
              </a:spcBef>
              <a:spcAft>
                <a:spcPts val="0"/>
              </a:spcAft>
              <a:buClr>
                <a:schemeClr val="dk1"/>
              </a:buClr>
              <a:buSzPts val="1200"/>
              <a:buNone/>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3"/>
          <p:cNvSpPr txBox="1">
            <a:spLocks noGrp="1"/>
          </p:cNvSpPr>
          <p:nvPr>
            <p:ph type="dt" idx="10"/>
          </p:nvPr>
        </p:nvSpPr>
        <p:spPr>
          <a:xfrm>
            <a:off x="8848725" y="6497619"/>
            <a:ext cx="2743200" cy="223856"/>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ftr" idx="11"/>
          </p:nvPr>
        </p:nvSpPr>
        <p:spPr>
          <a:xfrm>
            <a:off x="592771" y="6497619"/>
            <a:ext cx="4114800" cy="2238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Fliesstext Bild">
  <p:cSld name="1_Fliesstext Bild">
    <p:spTree>
      <p:nvGrpSpPr>
        <p:cNvPr id="1" name="Shape 51"/>
        <p:cNvGrpSpPr/>
        <p:nvPr/>
      </p:nvGrpSpPr>
      <p:grpSpPr>
        <a:xfrm>
          <a:off x="0" y="0"/>
          <a:ext cx="0" cy="0"/>
          <a:chOff x="0" y="0"/>
          <a:chExt cx="0" cy="0"/>
        </a:xfrm>
      </p:grpSpPr>
      <p:sp>
        <p:nvSpPr>
          <p:cNvPr id="52" name="Google Shape;52;p24"/>
          <p:cNvSpPr>
            <a:spLocks noGrp="1"/>
          </p:cNvSpPr>
          <p:nvPr>
            <p:ph type="pic" idx="2"/>
          </p:nvPr>
        </p:nvSpPr>
        <p:spPr>
          <a:xfrm>
            <a:off x="5183187" y="1431925"/>
            <a:ext cx="6408737" cy="4429125"/>
          </a:xfrm>
          <a:prstGeom prst="rect">
            <a:avLst/>
          </a:prstGeom>
          <a:noFill/>
          <a:ln>
            <a:noFill/>
          </a:ln>
        </p:spPr>
      </p:sp>
      <p:sp>
        <p:nvSpPr>
          <p:cNvPr id="53" name="Google Shape;53;p24"/>
          <p:cNvSpPr txBox="1">
            <a:spLocks noGrp="1"/>
          </p:cNvSpPr>
          <p:nvPr>
            <p:ph type="body" idx="1"/>
          </p:nvPr>
        </p:nvSpPr>
        <p:spPr>
          <a:xfrm>
            <a:off x="587376" y="1431925"/>
            <a:ext cx="4184650" cy="4437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24"/>
          <p:cNvSpPr txBox="1">
            <a:spLocks noGrp="1"/>
          </p:cNvSpPr>
          <p:nvPr>
            <p:ph type="title"/>
          </p:nvPr>
        </p:nvSpPr>
        <p:spPr>
          <a:xfrm>
            <a:off x="592771" y="533877"/>
            <a:ext cx="9032242" cy="51006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66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848725" y="6497619"/>
            <a:ext cx="2743200" cy="223856"/>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592771" y="6497619"/>
            <a:ext cx="4114800" cy="2238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ild">
  <p:cSld name="1_Bild">
    <p:spTree>
      <p:nvGrpSpPr>
        <p:cNvPr id="1" name="Shape 57"/>
        <p:cNvGrpSpPr/>
        <p:nvPr/>
      </p:nvGrpSpPr>
      <p:grpSpPr>
        <a:xfrm>
          <a:off x="0" y="0"/>
          <a:ext cx="0" cy="0"/>
          <a:chOff x="0" y="0"/>
          <a:chExt cx="0" cy="0"/>
        </a:xfrm>
      </p:grpSpPr>
      <p:sp>
        <p:nvSpPr>
          <p:cNvPr id="58" name="Google Shape;58;p25"/>
          <p:cNvSpPr txBox="1">
            <a:spLocks noGrp="1"/>
          </p:cNvSpPr>
          <p:nvPr>
            <p:ph type="title"/>
          </p:nvPr>
        </p:nvSpPr>
        <p:spPr>
          <a:xfrm>
            <a:off x="592771" y="533877"/>
            <a:ext cx="9032242" cy="51006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668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5"/>
          <p:cNvSpPr txBox="1">
            <a:spLocks noGrp="1"/>
          </p:cNvSpPr>
          <p:nvPr>
            <p:ph type="dt" idx="10"/>
          </p:nvPr>
        </p:nvSpPr>
        <p:spPr>
          <a:xfrm>
            <a:off x="8848725" y="6497619"/>
            <a:ext cx="2743200" cy="223856"/>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592771" y="6497619"/>
            <a:ext cx="4114800" cy="223856"/>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200">
                <a:solidFill>
                  <a:srgbClr val="5FBBA1"/>
                </a:solidFill>
                <a:latin typeface="IBM Plex Sans"/>
                <a:ea typeface="IBM Plex Sans"/>
                <a:cs typeface="IBM Plex Sans"/>
                <a:sym typeface="IBM Plex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body" idx="1"/>
          </p:nvPr>
        </p:nvSpPr>
        <p:spPr>
          <a:xfrm>
            <a:off x="592771" y="1432400"/>
            <a:ext cx="10999154"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592771" y="537052"/>
            <a:ext cx="9032242" cy="510064"/>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006685"/>
              </a:buClr>
              <a:buSzPts val="2300"/>
              <a:buFont typeface="IBM Plex Serif Medium"/>
              <a:buNone/>
              <a:defRPr sz="2300" b="0" i="0" u="none" strike="noStrike" cap="none">
                <a:solidFill>
                  <a:srgbClr val="006685"/>
                </a:solidFill>
                <a:latin typeface="IBM Plex Serif Medium"/>
                <a:ea typeface="IBM Plex Serif Medium"/>
                <a:cs typeface="IBM Plex Serif Medium"/>
                <a:sym typeface="IBM Plex Serif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592771" y="1432400"/>
            <a:ext cx="10999154" cy="435133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IBM Plex Sans"/>
                <a:ea typeface="IBM Plex Sans"/>
                <a:cs typeface="IBM Plex Sans"/>
                <a:sym typeface="IBM Plex Sans"/>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IBM Plex Sans"/>
                <a:ea typeface="IBM Plex Sans"/>
                <a:cs typeface="IBM Plex Sans"/>
                <a:sym typeface="IBM Plex Sans"/>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IBM Plex Sans"/>
                <a:ea typeface="IBM Plex Sans"/>
                <a:cs typeface="IBM Plex Sans"/>
                <a:sym typeface="IBM Plex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a:ea typeface="IBM Plex Sans"/>
                <a:cs typeface="IBM Plex Sans"/>
                <a:sym typeface="IBM Plex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a:ea typeface="IBM Plex Sans"/>
                <a:cs typeface="IBM Plex Sans"/>
                <a:sym typeface="IBM Plex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848725" y="6497619"/>
            <a:ext cx="2743200" cy="223856"/>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1200" b="0" i="0" u="none" strike="noStrike" cap="none">
                <a:solidFill>
                  <a:srgbClr val="5FBBA1"/>
                </a:solidFill>
                <a:latin typeface="IBM Plex Sans"/>
                <a:ea typeface="IBM Plex Sans"/>
                <a:cs typeface="IBM Plex Sans"/>
                <a:sym typeface="IBM Plex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592771" y="6497619"/>
            <a:ext cx="4114800" cy="223856"/>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200" b="0" i="0" u="none" strike="noStrike" cap="none">
                <a:solidFill>
                  <a:srgbClr val="5FBBA1"/>
                </a:solidFill>
                <a:latin typeface="IBM Plex Sans"/>
                <a:ea typeface="IBM Plex Sans"/>
                <a:cs typeface="IBM Plex Sans"/>
                <a:sym typeface="IBM Plex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04">
          <p15:clr>
            <a:srgbClr val="F26B43"/>
          </p15:clr>
        </p15:guide>
        <p15:guide id="2" pos="7302">
          <p15:clr>
            <a:srgbClr val="F26B43"/>
          </p15:clr>
        </p15:guide>
        <p15:guide id="3" pos="370">
          <p15:clr>
            <a:srgbClr val="F26B43"/>
          </p15:clr>
        </p15:guide>
        <p15:guide id="4" orient="horz" pos="2260">
          <p15:clr>
            <a:srgbClr val="F26B43"/>
          </p15:clr>
        </p15:guide>
        <p15:guide id="5" pos="3840">
          <p15:clr>
            <a:srgbClr val="F26B43"/>
          </p15:clr>
        </p15:guide>
        <p15:guide id="6" orient="horz" pos="9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10" Type="http://schemas.openxmlformats.org/officeDocument/2006/relationships/image" Target="../media/image4.pn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67" name="Google Shape;67;p1"/>
          <p:cNvGrpSpPr/>
          <p:nvPr/>
        </p:nvGrpSpPr>
        <p:grpSpPr>
          <a:xfrm flipH="1">
            <a:off x="10741136" y="-454724"/>
            <a:ext cx="2323655" cy="2323656"/>
            <a:chOff x="-872270" y="-454724"/>
            <a:chExt cx="2323655" cy="2323656"/>
          </a:xfrm>
        </p:grpSpPr>
        <p:sp>
          <p:nvSpPr>
            <p:cNvPr id="68" name="Google Shape;68;p1"/>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1"/>
            <p:cNvSpPr/>
            <p:nvPr/>
          </p:nvSpPr>
          <p:spPr>
            <a:xfrm rot="2700000">
              <a:off x="301285" y="1282788"/>
              <a:ext cx="485578" cy="485578"/>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70" name="Google Shape;70;p1"/>
          <p:cNvSpPr/>
          <p:nvPr/>
        </p:nvSpPr>
        <p:spPr>
          <a:xfrm rot="2700000">
            <a:off x="2737196" y="6033666"/>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1"/>
          <p:cNvSpPr txBox="1">
            <a:spLocks noGrp="1"/>
          </p:cNvSpPr>
          <p:nvPr>
            <p:ph type="dt" idx="10"/>
          </p:nvPr>
        </p:nvSpPr>
        <p:spPr>
          <a:xfrm>
            <a:off x="643467"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72" name="Google Shape;72;p1"/>
          <p:cNvSpPr/>
          <p:nvPr/>
        </p:nvSpPr>
        <p:spPr>
          <a:xfrm>
            <a:off x="1343436" y="5721108"/>
            <a:ext cx="2261965" cy="1136891"/>
          </a:xfrm>
          <a:prstGeom prst="triangle">
            <a:avLst>
              <a:gd name="adj" fmla="val 50000"/>
            </a:avLst>
          </a:prstGeom>
          <a:solidFill>
            <a:srgbClr val="F6B45D">
              <a:alpha val="596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1"/>
          <p:cNvSpPr txBox="1"/>
          <p:nvPr/>
        </p:nvSpPr>
        <p:spPr>
          <a:xfrm>
            <a:off x="607149" y="1917278"/>
            <a:ext cx="10455600" cy="380248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4000" b="1" i="0" u="none" strike="noStrike" cap="none">
                <a:solidFill>
                  <a:srgbClr val="45BEAA"/>
                </a:solidFill>
                <a:latin typeface="Calibri"/>
                <a:ea typeface="Calibri"/>
                <a:cs typeface="Calibri"/>
                <a:sym typeface="Calibri"/>
              </a:rPr>
              <a:t>Network of Institutions and Leaders for Future Generations</a:t>
            </a:r>
            <a:endParaRPr sz="4000" b="1" i="0" u="none" strike="noStrike" cap="none">
              <a:solidFill>
                <a:srgbClr val="45BEAA"/>
              </a:solidFill>
              <a:latin typeface="Calibri"/>
              <a:ea typeface="Calibri"/>
              <a:cs typeface="Calibri"/>
              <a:sym typeface="Calibri"/>
            </a:endParaRPr>
          </a:p>
          <a:p>
            <a:pPr marL="0" marR="0" lvl="0" indent="0" algn="l" rtl="0">
              <a:spcBef>
                <a:spcPts val="0"/>
              </a:spcBef>
              <a:spcAft>
                <a:spcPts val="0"/>
              </a:spcAft>
              <a:buNone/>
            </a:pPr>
            <a:endParaRPr sz="4000" b="1" i="0" u="none" strike="noStrike" cap="none">
              <a:solidFill>
                <a:srgbClr val="45BEAA"/>
              </a:solidFill>
              <a:latin typeface="Calibri"/>
              <a:ea typeface="Calibri"/>
              <a:cs typeface="Calibri"/>
              <a:sym typeface="Calibri"/>
            </a:endParaRPr>
          </a:p>
          <a:p>
            <a:pPr marL="0" marR="0" lvl="0" indent="0" algn="l" rtl="0">
              <a:spcBef>
                <a:spcPts val="0"/>
              </a:spcBef>
              <a:spcAft>
                <a:spcPts val="0"/>
              </a:spcAft>
              <a:buNone/>
            </a:pPr>
            <a:r>
              <a:rPr lang="en-US" sz="4000" b="1" i="0" u="none" strike="noStrike" cap="none">
                <a:solidFill>
                  <a:srgbClr val="45BEAA"/>
                </a:solidFill>
                <a:latin typeface="Calibri"/>
                <a:ea typeface="Calibri"/>
                <a:cs typeface="Calibri"/>
                <a:sym typeface="Calibri"/>
              </a:rPr>
              <a:t>2023-</a:t>
            </a:r>
            <a:r>
              <a:rPr lang="en-US" sz="4000" b="1" i="0" u="none" strike="noStrike" cap="none">
                <a:solidFill>
                  <a:srgbClr val="45BEAA"/>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202</a:t>
            </a:r>
            <a:r>
              <a:rPr lang="en-US" sz="4000" b="1">
                <a:solidFill>
                  <a:srgbClr val="45BEAA"/>
                </a:solidFill>
                <a:latin typeface="Calibri"/>
                <a:ea typeface="Calibri"/>
                <a:cs typeface="Calibri"/>
                <a:sym typeface="Calibri"/>
              </a:rPr>
              <a:t>7</a:t>
            </a:r>
            <a:r>
              <a:rPr lang="en-US" sz="4000" b="1" i="0" u="none" strike="noStrike" cap="none">
                <a:solidFill>
                  <a:srgbClr val="45BEAA"/>
                </a:solidFill>
                <a:latin typeface="Calibri"/>
                <a:ea typeface="Calibri"/>
                <a:cs typeface="Calibri"/>
                <a:sym typeface="Calibri"/>
              </a:rPr>
              <a:t> Strategy</a:t>
            </a:r>
            <a:endParaRPr sz="4000" b="1" i="0" u="none" strike="noStrike" cap="none">
              <a:solidFill>
                <a:srgbClr val="45BEAA"/>
              </a:solidFill>
              <a:latin typeface="Calibri"/>
              <a:ea typeface="Calibri"/>
              <a:cs typeface="Calibri"/>
              <a:sym typeface="Calibri"/>
            </a:endParaRPr>
          </a:p>
        </p:txBody>
      </p:sp>
      <p:pic>
        <p:nvPicPr>
          <p:cNvPr id="74" name="Google Shape;74;p1"/>
          <p:cNvPicPr preferRelativeResize="0"/>
          <p:nvPr/>
        </p:nvPicPr>
        <p:blipFill>
          <a:blip r:embed="rId3">
            <a:alphaModFix/>
          </a:blip>
          <a:stretch>
            <a:fillRect/>
          </a:stretch>
        </p:blipFill>
        <p:spPr>
          <a:xfrm>
            <a:off x="8143450" y="3157875"/>
            <a:ext cx="3563600" cy="356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4"/>
          <p:cNvSpPr/>
          <p:nvPr/>
        </p:nvSpPr>
        <p:spPr>
          <a:xfrm>
            <a:off x="1081176" y="3144327"/>
            <a:ext cx="8683923" cy="1380225"/>
          </a:xfrm>
          <a:prstGeom prst="rect">
            <a:avLst/>
          </a:prstGeom>
          <a:noFill/>
          <a:ln w="28575" cap="flat" cmpd="sng">
            <a:solidFill>
              <a:srgbClr val="EC6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4"/>
          <p:cNvSpPr/>
          <p:nvPr/>
        </p:nvSpPr>
        <p:spPr>
          <a:xfrm>
            <a:off x="1081177" y="1375913"/>
            <a:ext cx="8683923" cy="1639017"/>
          </a:xfrm>
          <a:prstGeom prst="rect">
            <a:avLst/>
          </a:prstGeom>
          <a:noFill/>
          <a:ln w="28575" cap="flat" cmpd="sng">
            <a:solidFill>
              <a:srgbClr val="EC6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4"/>
          <p:cNvSpPr txBox="1">
            <a:spLocks noGrp="1"/>
          </p:cNvSpPr>
          <p:nvPr>
            <p:ph type="dt" idx="10"/>
          </p:nvPr>
        </p:nvSpPr>
        <p:spPr>
          <a:xfrm>
            <a:off x="643472" y="6356350"/>
            <a:ext cx="1876200" cy="365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213" name="Google Shape;213;p14"/>
          <p:cNvSpPr txBox="1"/>
          <p:nvPr/>
        </p:nvSpPr>
        <p:spPr>
          <a:xfrm>
            <a:off x="506507" y="432097"/>
            <a:ext cx="9305400" cy="62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Learning from Review of the current NIFG</a:t>
            </a:r>
            <a:endParaRPr sz="2800" b="1">
              <a:solidFill>
                <a:srgbClr val="45BEAA"/>
              </a:solidFill>
              <a:latin typeface="Calibri"/>
              <a:ea typeface="Calibri"/>
              <a:cs typeface="Calibri"/>
              <a:sym typeface="Calibri"/>
            </a:endParaRPr>
          </a:p>
          <a:p>
            <a:pPr marL="0" marR="0" lvl="0" indent="0" algn="l" rtl="0">
              <a:lnSpc>
                <a:spcPct val="100000"/>
              </a:lnSpc>
              <a:spcBef>
                <a:spcPts val="0"/>
              </a:spcBef>
              <a:spcAft>
                <a:spcPts val="0"/>
              </a:spcAft>
              <a:buNone/>
            </a:pPr>
            <a:endParaRPr sz="2800" b="1">
              <a:solidFill>
                <a:srgbClr val="45BEAA"/>
              </a:solidFill>
              <a:latin typeface="Calibri"/>
              <a:ea typeface="Calibri"/>
              <a:cs typeface="Calibri"/>
              <a:sym typeface="Calibri"/>
            </a:endParaRPr>
          </a:p>
        </p:txBody>
      </p:sp>
      <p:sp>
        <p:nvSpPr>
          <p:cNvPr id="214" name="Google Shape;214;p14"/>
          <p:cNvSpPr txBox="1"/>
          <p:nvPr/>
        </p:nvSpPr>
        <p:spPr>
          <a:xfrm>
            <a:off x="1147313" y="1369127"/>
            <a:ext cx="8936700" cy="384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Membership</a:t>
            </a:r>
            <a:endParaRPr sz="2000">
              <a:solidFill>
                <a:schemeClr val="dk1"/>
              </a:solidFill>
              <a:latin typeface="Calibri"/>
              <a:ea typeface="Calibri"/>
              <a:cs typeface="Calibri"/>
              <a:sym typeface="Calibri"/>
            </a:endParaRPr>
          </a:p>
          <a:p>
            <a:pPr marL="742950" marR="0" lvl="1" indent="-260350" algn="l" rtl="0">
              <a:spcBef>
                <a:spcPts val="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Consensus that it should be expanded and diversified</a:t>
            </a:r>
            <a:endParaRPr sz="2000">
              <a:solidFill>
                <a:schemeClr val="dk1"/>
              </a:solidFill>
              <a:latin typeface="Calibri"/>
              <a:ea typeface="Calibri"/>
              <a:cs typeface="Calibri"/>
              <a:sym typeface="Calibri"/>
            </a:endParaRPr>
          </a:p>
          <a:p>
            <a:pPr marL="742950" marR="0" lvl="1" indent="-260350" algn="l" rtl="0">
              <a:spcBef>
                <a:spcPts val="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Different scenarios &gt; every membership option has resource implications</a:t>
            </a:r>
            <a:endParaRPr sz="2000">
              <a:solidFill>
                <a:schemeClr val="dk1"/>
              </a:solidFill>
              <a:latin typeface="Calibri"/>
              <a:ea typeface="Calibri"/>
              <a:cs typeface="Calibri"/>
              <a:sym typeface="Calibri"/>
            </a:endParaRPr>
          </a:p>
          <a:p>
            <a:pPr marL="742950" marR="0" lvl="1" indent="-133350" algn="l" rtl="0">
              <a:spcBef>
                <a:spcPts val="0"/>
              </a:spcBef>
              <a:spcAft>
                <a:spcPts val="0"/>
              </a:spcAft>
              <a:buClr>
                <a:schemeClr val="dk1"/>
              </a:buClr>
              <a:buSzPts val="2400"/>
              <a:buFont typeface="Arial"/>
              <a:buNone/>
            </a:pPr>
            <a:endParaRPr sz="2400" b="0" i="0" u="none" strike="noStrike" cap="none">
              <a:solidFill>
                <a:srgbClr val="00689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Impact</a:t>
            </a:r>
            <a:endParaRPr sz="2000" b="1">
              <a:solidFill>
                <a:schemeClr val="dk1"/>
              </a:solidFill>
              <a:latin typeface="Calibri"/>
              <a:ea typeface="Calibri"/>
              <a:cs typeface="Calibri"/>
              <a:sym typeface="Calibri"/>
            </a:endParaRPr>
          </a:p>
          <a:p>
            <a:pPr marL="742950" marR="0" lvl="1" indent="-260350" algn="l" rtl="0">
              <a:spcBef>
                <a:spcPts val="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Growing momentum and movement internationally</a:t>
            </a:r>
            <a:endParaRPr sz="2000">
              <a:solidFill>
                <a:schemeClr val="dk1"/>
              </a:solidFill>
              <a:latin typeface="Calibri"/>
              <a:ea typeface="Calibri"/>
              <a:cs typeface="Calibri"/>
              <a:sym typeface="Calibri"/>
            </a:endParaRPr>
          </a:p>
          <a:p>
            <a:pPr marL="742950" marR="0" lvl="1" indent="-260350" algn="l" rtl="0">
              <a:spcBef>
                <a:spcPts val="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Connection to other key levers: SDGs, Wellbeing, Climate</a:t>
            </a:r>
            <a:endParaRPr sz="2000" i="0" u="none" strike="noStrike" cap="none">
              <a:solidFill>
                <a:schemeClr val="dk1"/>
              </a:solidFill>
              <a:latin typeface="Calibri"/>
              <a:ea typeface="Calibri"/>
              <a:cs typeface="Calibri"/>
              <a:sym typeface="Calibri"/>
            </a:endParaRPr>
          </a:p>
          <a:p>
            <a:pPr marL="914400" marR="0" lvl="0" indent="0" algn="l" rtl="0">
              <a:spcBef>
                <a:spcPts val="0"/>
              </a:spcBef>
              <a:spcAft>
                <a:spcPts val="0"/>
              </a:spcAft>
              <a:buNone/>
            </a:pPr>
            <a:endParaRPr sz="2000">
              <a:solidFill>
                <a:schemeClr val="dk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Future Scenario’s for the Network</a:t>
            </a:r>
            <a:endParaRPr sz="2000" b="1">
              <a:solidFill>
                <a:schemeClr val="dk1"/>
              </a:solidFill>
              <a:latin typeface="Calibri"/>
              <a:ea typeface="Calibri"/>
              <a:cs typeface="Calibri"/>
              <a:sym typeface="Calibri"/>
            </a:endParaRPr>
          </a:p>
          <a:p>
            <a:pPr marL="742950" marR="0" lvl="1" indent="-260350" algn="l" rtl="0">
              <a:spcBef>
                <a:spcPts val="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Consensus about renewal of efforts, new strategy, etc.</a:t>
            </a:r>
            <a:endParaRPr sz="2000">
              <a:solidFill>
                <a:schemeClr val="dk1"/>
              </a:solidFill>
              <a:latin typeface="Calibri"/>
              <a:ea typeface="Calibri"/>
              <a:cs typeface="Calibri"/>
              <a:sym typeface="Calibri"/>
            </a:endParaRPr>
          </a:p>
          <a:p>
            <a:pPr marL="742950" marR="0" lvl="1" indent="-260350" algn="l" rtl="0">
              <a:spcBef>
                <a:spcPts val="0"/>
              </a:spcBef>
              <a:spcAft>
                <a:spcPts val="0"/>
              </a:spcAft>
              <a:buClr>
                <a:schemeClr val="dk1"/>
              </a:buClr>
              <a:buSzPts val="2000"/>
              <a:buFont typeface="Calibri"/>
              <a:buChar char="•"/>
            </a:pPr>
            <a:r>
              <a:rPr lang="en-US" sz="2000" i="0" u="none" strike="noStrike" cap="none">
                <a:solidFill>
                  <a:schemeClr val="dk1"/>
                </a:solidFill>
                <a:latin typeface="Calibri"/>
                <a:ea typeface="Calibri"/>
                <a:cs typeface="Calibri"/>
                <a:sym typeface="Calibri"/>
              </a:rPr>
              <a:t>Resourcing a secretariat function is essential</a:t>
            </a:r>
            <a:endParaRPr sz="2000" i="0" u="none" strike="noStrike" cap="none">
              <a:solidFill>
                <a:schemeClr val="dk1"/>
              </a:solidFill>
              <a:latin typeface="Calibri"/>
              <a:ea typeface="Calibri"/>
              <a:cs typeface="Calibri"/>
              <a:sym typeface="Calibri"/>
            </a:endParaRPr>
          </a:p>
        </p:txBody>
      </p:sp>
      <p:sp>
        <p:nvSpPr>
          <p:cNvPr id="215" name="Google Shape;215;p14"/>
          <p:cNvSpPr/>
          <p:nvPr/>
        </p:nvSpPr>
        <p:spPr>
          <a:xfrm>
            <a:off x="953075" y="1336350"/>
            <a:ext cx="8683800" cy="1137000"/>
          </a:xfrm>
          <a:prstGeom prst="rect">
            <a:avLst/>
          </a:prstGeom>
          <a:noFill/>
          <a:ln w="28575" cap="flat" cmpd="sng">
            <a:solidFill>
              <a:srgbClr val="EC6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6" name="Google Shape;216;p14"/>
          <p:cNvGrpSpPr/>
          <p:nvPr/>
        </p:nvGrpSpPr>
        <p:grpSpPr>
          <a:xfrm flipH="1">
            <a:off x="10740582" y="-454724"/>
            <a:ext cx="2324947" cy="2324947"/>
            <a:chOff x="-873008" y="-454724"/>
            <a:chExt cx="2324947" cy="2324947"/>
          </a:xfrm>
        </p:grpSpPr>
        <p:sp>
          <p:nvSpPr>
            <p:cNvPr id="217" name="Google Shape;217;p14"/>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14"/>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9" name="Google Shape;219;p14"/>
          <p:cNvSpPr/>
          <p:nvPr/>
        </p:nvSpPr>
        <p:spPr>
          <a:xfrm rot="2700000">
            <a:off x="2737227" y="6033653"/>
            <a:ext cx="645306" cy="645306"/>
          </a:xfrm>
          <a:prstGeom prst="rect">
            <a:avLst/>
          </a:prstGeom>
          <a:solidFill>
            <a:schemeClr val="accent4">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14"/>
          <p:cNvSpPr/>
          <p:nvPr/>
        </p:nvSpPr>
        <p:spPr>
          <a:xfrm>
            <a:off x="1343436" y="5721108"/>
            <a:ext cx="2262000" cy="1137000"/>
          </a:xfrm>
          <a:prstGeom prst="triangle">
            <a:avLst>
              <a:gd name="adj" fmla="val 50000"/>
            </a:avLst>
          </a:prstGeom>
          <a:solidFill>
            <a:srgbClr val="F6B45D">
              <a:alpha val="596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1" name="Google Shape;221;p14"/>
          <p:cNvPicPr preferRelativeResize="0"/>
          <p:nvPr/>
        </p:nvPicPr>
        <p:blipFill>
          <a:blip r:embed="rId3">
            <a:alphaModFix/>
          </a:blip>
          <a:stretch>
            <a:fillRect/>
          </a:stretch>
        </p:blipFill>
        <p:spPr>
          <a:xfrm>
            <a:off x="11008100" y="5833300"/>
            <a:ext cx="912600" cy="912600"/>
          </a:xfrm>
          <a:prstGeom prst="rect">
            <a:avLst/>
          </a:prstGeom>
          <a:noFill/>
          <a:ln>
            <a:noFill/>
          </a:ln>
        </p:spPr>
      </p:pic>
      <p:sp>
        <p:nvSpPr>
          <p:cNvPr id="222" name="Google Shape;222;p14"/>
          <p:cNvSpPr/>
          <p:nvPr/>
        </p:nvSpPr>
        <p:spPr>
          <a:xfrm>
            <a:off x="953075" y="2676200"/>
            <a:ext cx="8683800" cy="1137000"/>
          </a:xfrm>
          <a:prstGeom prst="rect">
            <a:avLst/>
          </a:prstGeom>
          <a:noFill/>
          <a:ln w="28575" cap="flat" cmpd="sng">
            <a:solidFill>
              <a:srgbClr val="EC6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4"/>
          <p:cNvSpPr/>
          <p:nvPr/>
        </p:nvSpPr>
        <p:spPr>
          <a:xfrm>
            <a:off x="953075" y="4016050"/>
            <a:ext cx="8683800" cy="1314300"/>
          </a:xfrm>
          <a:prstGeom prst="rect">
            <a:avLst/>
          </a:prstGeom>
          <a:noFill/>
          <a:ln w="28575" cap="flat" cmpd="sng">
            <a:solidFill>
              <a:srgbClr val="EC6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5"/>
          <p:cNvSpPr txBox="1">
            <a:spLocks noGrp="1"/>
          </p:cNvSpPr>
          <p:nvPr>
            <p:ph type="dt" idx="10"/>
          </p:nvPr>
        </p:nvSpPr>
        <p:spPr>
          <a:xfrm>
            <a:off x="643473" y="6356350"/>
            <a:ext cx="1876200" cy="365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grpSp>
        <p:nvGrpSpPr>
          <p:cNvPr id="230" name="Google Shape;230;p15"/>
          <p:cNvGrpSpPr/>
          <p:nvPr/>
        </p:nvGrpSpPr>
        <p:grpSpPr>
          <a:xfrm>
            <a:off x="1980981" y="1321859"/>
            <a:ext cx="7607672" cy="4804845"/>
            <a:chOff x="1077276" y="1471"/>
            <a:chExt cx="7607672" cy="4804845"/>
          </a:xfrm>
        </p:grpSpPr>
        <p:sp>
          <p:nvSpPr>
            <p:cNvPr id="231" name="Google Shape;231;p15"/>
            <p:cNvSpPr/>
            <p:nvPr/>
          </p:nvSpPr>
          <p:spPr>
            <a:xfrm>
              <a:off x="1077276" y="1471"/>
              <a:ext cx="1601615" cy="800807"/>
            </a:xfrm>
            <a:prstGeom prst="roundRect">
              <a:avLst>
                <a:gd name="adj" fmla="val 10000"/>
              </a:avLst>
            </a:prstGeom>
            <a:solidFill>
              <a:srgbClr val="006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txBox="1"/>
            <p:nvPr/>
          </p:nvSpPr>
          <p:spPr>
            <a:xfrm>
              <a:off x="1100731" y="24926"/>
              <a:ext cx="1554705"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a:solidFill>
                    <a:schemeClr val="lt1"/>
                  </a:solidFill>
                  <a:latin typeface="Calibri"/>
                  <a:ea typeface="Calibri"/>
                  <a:cs typeface="Calibri"/>
                  <a:sym typeface="Calibri"/>
                </a:rPr>
                <a:t> Maintenance mode</a:t>
              </a:r>
              <a:endParaRPr/>
            </a:p>
          </p:txBody>
        </p:sp>
        <p:sp>
          <p:nvSpPr>
            <p:cNvPr id="233" name="Google Shape;233;p15"/>
            <p:cNvSpPr/>
            <p:nvPr/>
          </p:nvSpPr>
          <p:spPr>
            <a:xfrm>
              <a:off x="1237438" y="802279"/>
              <a:ext cx="160161" cy="600605"/>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34" name="Google Shape;234;p15"/>
            <p:cNvSpPr/>
            <p:nvPr/>
          </p:nvSpPr>
          <p:spPr>
            <a:xfrm>
              <a:off x="1397599" y="1002481"/>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txBox="1"/>
            <p:nvPr/>
          </p:nvSpPr>
          <p:spPr>
            <a:xfrm>
              <a:off x="1421054" y="1025936"/>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continue as it exists now</a:t>
              </a:r>
              <a:endParaRPr/>
            </a:p>
          </p:txBody>
        </p:sp>
        <p:sp>
          <p:nvSpPr>
            <p:cNvPr id="236" name="Google Shape;236;p15"/>
            <p:cNvSpPr/>
            <p:nvPr/>
          </p:nvSpPr>
          <p:spPr>
            <a:xfrm>
              <a:off x="1237438" y="802279"/>
              <a:ext cx="160161" cy="1601615"/>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37" name="Google Shape;237;p15"/>
            <p:cNvSpPr/>
            <p:nvPr/>
          </p:nvSpPr>
          <p:spPr>
            <a:xfrm>
              <a:off x="1397599" y="2003490"/>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txBox="1"/>
            <p:nvPr/>
          </p:nvSpPr>
          <p:spPr>
            <a:xfrm>
              <a:off x="1421054" y="2026945"/>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peer-exchange between different institutions</a:t>
              </a:r>
              <a:endParaRPr/>
            </a:p>
          </p:txBody>
        </p:sp>
        <p:sp>
          <p:nvSpPr>
            <p:cNvPr id="239" name="Google Shape;239;p15"/>
            <p:cNvSpPr/>
            <p:nvPr/>
          </p:nvSpPr>
          <p:spPr>
            <a:xfrm>
              <a:off x="1237438" y="802279"/>
              <a:ext cx="160161" cy="2602624"/>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40" name="Google Shape;240;p15"/>
            <p:cNvSpPr/>
            <p:nvPr/>
          </p:nvSpPr>
          <p:spPr>
            <a:xfrm>
              <a:off x="1397599" y="3004500"/>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txBox="1"/>
            <p:nvPr/>
          </p:nvSpPr>
          <p:spPr>
            <a:xfrm>
              <a:off x="1421054" y="3027955"/>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based on voluntary contributions in kind, in-kind time contributions</a:t>
              </a:r>
              <a:endParaRPr sz="1100" b="0">
                <a:solidFill>
                  <a:schemeClr val="dk1"/>
                </a:solidFill>
                <a:latin typeface="Calibri"/>
                <a:ea typeface="Calibri"/>
                <a:cs typeface="Calibri"/>
                <a:sym typeface="Calibri"/>
              </a:endParaRPr>
            </a:p>
          </p:txBody>
        </p:sp>
        <p:sp>
          <p:nvSpPr>
            <p:cNvPr id="242" name="Google Shape;242;p15"/>
            <p:cNvSpPr/>
            <p:nvPr/>
          </p:nvSpPr>
          <p:spPr>
            <a:xfrm>
              <a:off x="1237438" y="802279"/>
              <a:ext cx="160161" cy="3603634"/>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43" name="Google Shape;243;p15"/>
            <p:cNvSpPr/>
            <p:nvPr/>
          </p:nvSpPr>
          <p:spPr>
            <a:xfrm>
              <a:off x="1397599" y="4005509"/>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txBox="1"/>
            <p:nvPr/>
          </p:nvSpPr>
          <p:spPr>
            <a:xfrm>
              <a:off x="1421054" y="4028964"/>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minimal coordination activity</a:t>
              </a:r>
              <a:endParaRPr sz="1100" b="0">
                <a:solidFill>
                  <a:schemeClr val="dk1"/>
                </a:solidFill>
                <a:latin typeface="Calibri"/>
                <a:ea typeface="Calibri"/>
                <a:cs typeface="Calibri"/>
                <a:sym typeface="Calibri"/>
              </a:endParaRPr>
            </a:p>
          </p:txBody>
        </p:sp>
        <p:sp>
          <p:nvSpPr>
            <p:cNvPr id="245" name="Google Shape;245;p15"/>
            <p:cNvSpPr/>
            <p:nvPr/>
          </p:nvSpPr>
          <p:spPr>
            <a:xfrm>
              <a:off x="3079295" y="1471"/>
              <a:ext cx="1601615" cy="800807"/>
            </a:xfrm>
            <a:prstGeom prst="roundRect">
              <a:avLst>
                <a:gd name="adj" fmla="val 10000"/>
              </a:avLst>
            </a:prstGeom>
            <a:solidFill>
              <a:srgbClr val="006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txBox="1"/>
            <p:nvPr/>
          </p:nvSpPr>
          <p:spPr>
            <a:xfrm>
              <a:off x="3102750" y="24926"/>
              <a:ext cx="1554705"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a:solidFill>
                    <a:schemeClr val="lt1"/>
                  </a:solidFill>
                  <a:latin typeface="Calibri"/>
                  <a:ea typeface="Calibri"/>
                  <a:cs typeface="Calibri"/>
                  <a:sym typeface="Calibri"/>
                </a:rPr>
                <a:t>Institutions-focussed</a:t>
              </a:r>
              <a:endParaRPr/>
            </a:p>
          </p:txBody>
        </p:sp>
        <p:sp>
          <p:nvSpPr>
            <p:cNvPr id="247" name="Google Shape;247;p15"/>
            <p:cNvSpPr/>
            <p:nvPr/>
          </p:nvSpPr>
          <p:spPr>
            <a:xfrm>
              <a:off x="3239457" y="802279"/>
              <a:ext cx="160161" cy="600605"/>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48" name="Google Shape;248;p15"/>
            <p:cNvSpPr/>
            <p:nvPr/>
          </p:nvSpPr>
          <p:spPr>
            <a:xfrm>
              <a:off x="3399618" y="1002481"/>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txBox="1"/>
            <p:nvPr/>
          </p:nvSpPr>
          <p:spPr>
            <a:xfrm>
              <a:off x="3423073" y="1025936"/>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individuals representing formal institutions</a:t>
              </a:r>
              <a:endParaRPr/>
            </a:p>
          </p:txBody>
        </p:sp>
        <p:sp>
          <p:nvSpPr>
            <p:cNvPr id="250" name="Google Shape;250;p15"/>
            <p:cNvSpPr/>
            <p:nvPr/>
          </p:nvSpPr>
          <p:spPr>
            <a:xfrm>
              <a:off x="3239457" y="802279"/>
              <a:ext cx="160161" cy="1601615"/>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51" name="Google Shape;251;p15"/>
            <p:cNvSpPr/>
            <p:nvPr/>
          </p:nvSpPr>
          <p:spPr>
            <a:xfrm>
              <a:off x="3399618" y="2003490"/>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txBox="1"/>
            <p:nvPr/>
          </p:nvSpPr>
          <p:spPr>
            <a:xfrm>
              <a:off x="3423073" y="2026945"/>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peer-exchange between different institutions</a:t>
              </a:r>
              <a:endParaRPr/>
            </a:p>
          </p:txBody>
        </p:sp>
        <p:sp>
          <p:nvSpPr>
            <p:cNvPr id="253" name="Google Shape;253;p15"/>
            <p:cNvSpPr/>
            <p:nvPr/>
          </p:nvSpPr>
          <p:spPr>
            <a:xfrm>
              <a:off x="3239457" y="802279"/>
              <a:ext cx="160161" cy="2602624"/>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54" name="Google Shape;254;p15"/>
            <p:cNvSpPr/>
            <p:nvPr/>
          </p:nvSpPr>
          <p:spPr>
            <a:xfrm>
              <a:off x="3399618" y="3004500"/>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txBox="1"/>
            <p:nvPr/>
          </p:nvSpPr>
          <p:spPr>
            <a:xfrm>
              <a:off x="3423073" y="3027955"/>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combination of small institutional contributions, donations, and small grants</a:t>
              </a:r>
              <a:endParaRPr/>
            </a:p>
          </p:txBody>
        </p:sp>
        <p:sp>
          <p:nvSpPr>
            <p:cNvPr id="256" name="Google Shape;256;p15"/>
            <p:cNvSpPr/>
            <p:nvPr/>
          </p:nvSpPr>
          <p:spPr>
            <a:xfrm>
              <a:off x="3239457" y="802279"/>
              <a:ext cx="160161" cy="3603634"/>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57" name="Google Shape;257;p15"/>
            <p:cNvSpPr/>
            <p:nvPr/>
          </p:nvSpPr>
          <p:spPr>
            <a:xfrm>
              <a:off x="3399618" y="4005509"/>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txBox="1"/>
            <p:nvPr/>
          </p:nvSpPr>
          <p:spPr>
            <a:xfrm>
              <a:off x="3423073" y="4028964"/>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minimal coordination activity</a:t>
              </a:r>
              <a:endParaRPr/>
            </a:p>
          </p:txBody>
        </p:sp>
        <p:sp>
          <p:nvSpPr>
            <p:cNvPr id="259" name="Google Shape;259;p15"/>
            <p:cNvSpPr/>
            <p:nvPr/>
          </p:nvSpPr>
          <p:spPr>
            <a:xfrm>
              <a:off x="5081314" y="1471"/>
              <a:ext cx="1601615" cy="800807"/>
            </a:xfrm>
            <a:prstGeom prst="roundRect">
              <a:avLst>
                <a:gd name="adj" fmla="val 10000"/>
              </a:avLst>
            </a:prstGeom>
            <a:solidFill>
              <a:srgbClr val="006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txBox="1"/>
            <p:nvPr/>
          </p:nvSpPr>
          <p:spPr>
            <a:xfrm>
              <a:off x="5104769" y="24926"/>
              <a:ext cx="1554705"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1">
                  <a:solidFill>
                    <a:schemeClr val="lt1"/>
                  </a:solidFill>
                  <a:latin typeface="Calibri"/>
                  <a:ea typeface="Calibri"/>
                  <a:cs typeface="Calibri"/>
                  <a:sym typeface="Calibri"/>
                </a:rPr>
                <a:t>Diversify &amp; expand</a:t>
              </a:r>
              <a:endParaRPr/>
            </a:p>
          </p:txBody>
        </p:sp>
        <p:sp>
          <p:nvSpPr>
            <p:cNvPr id="261" name="Google Shape;261;p15"/>
            <p:cNvSpPr/>
            <p:nvPr/>
          </p:nvSpPr>
          <p:spPr>
            <a:xfrm>
              <a:off x="5241476" y="802279"/>
              <a:ext cx="160161" cy="600605"/>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62" name="Google Shape;262;p15"/>
            <p:cNvSpPr/>
            <p:nvPr/>
          </p:nvSpPr>
          <p:spPr>
            <a:xfrm>
              <a:off x="5401637" y="1002481"/>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txBox="1"/>
            <p:nvPr/>
          </p:nvSpPr>
          <p:spPr>
            <a:xfrm>
              <a:off x="5425092" y="1025936"/>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multiple groups and different stakeholders</a:t>
              </a:r>
              <a:endParaRPr/>
            </a:p>
          </p:txBody>
        </p:sp>
        <p:sp>
          <p:nvSpPr>
            <p:cNvPr id="264" name="Google Shape;264;p15"/>
            <p:cNvSpPr/>
            <p:nvPr/>
          </p:nvSpPr>
          <p:spPr>
            <a:xfrm>
              <a:off x="5241476" y="802279"/>
              <a:ext cx="160161" cy="1601615"/>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65" name="Google Shape;265;p15"/>
            <p:cNvSpPr/>
            <p:nvPr/>
          </p:nvSpPr>
          <p:spPr>
            <a:xfrm>
              <a:off x="5401637" y="2003490"/>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txBox="1"/>
            <p:nvPr/>
          </p:nvSpPr>
          <p:spPr>
            <a:xfrm>
              <a:off x="5425092" y="2026945"/>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enable a broader movement to grow and build</a:t>
              </a:r>
              <a:endParaRPr sz="1100" b="1">
                <a:solidFill>
                  <a:schemeClr val="dk1"/>
                </a:solidFill>
                <a:latin typeface="Calibri"/>
                <a:ea typeface="Calibri"/>
                <a:cs typeface="Calibri"/>
                <a:sym typeface="Calibri"/>
              </a:endParaRPr>
            </a:p>
          </p:txBody>
        </p:sp>
        <p:sp>
          <p:nvSpPr>
            <p:cNvPr id="267" name="Google Shape;267;p15"/>
            <p:cNvSpPr/>
            <p:nvPr/>
          </p:nvSpPr>
          <p:spPr>
            <a:xfrm>
              <a:off x="5241476" y="802279"/>
              <a:ext cx="160161" cy="2602624"/>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68" name="Google Shape;268;p15"/>
            <p:cNvSpPr/>
            <p:nvPr/>
          </p:nvSpPr>
          <p:spPr>
            <a:xfrm>
              <a:off x="5401637" y="3004500"/>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txBox="1"/>
            <p:nvPr/>
          </p:nvSpPr>
          <p:spPr>
            <a:xfrm>
              <a:off x="5425092" y="3027955"/>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significant fundraising and sustaining such fundraising</a:t>
              </a:r>
              <a:endParaRPr sz="1100" b="1">
                <a:solidFill>
                  <a:schemeClr val="dk1"/>
                </a:solidFill>
                <a:latin typeface="Calibri"/>
                <a:ea typeface="Calibri"/>
                <a:cs typeface="Calibri"/>
                <a:sym typeface="Calibri"/>
              </a:endParaRPr>
            </a:p>
          </p:txBody>
        </p:sp>
        <p:sp>
          <p:nvSpPr>
            <p:cNvPr id="270" name="Google Shape;270;p15"/>
            <p:cNvSpPr/>
            <p:nvPr/>
          </p:nvSpPr>
          <p:spPr>
            <a:xfrm>
              <a:off x="5241476" y="802279"/>
              <a:ext cx="160161" cy="3603634"/>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71" name="Google Shape;271;p15"/>
            <p:cNvSpPr/>
            <p:nvPr/>
          </p:nvSpPr>
          <p:spPr>
            <a:xfrm>
              <a:off x="5401637" y="4005509"/>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txBox="1"/>
            <p:nvPr/>
          </p:nvSpPr>
          <p:spPr>
            <a:xfrm>
              <a:off x="5425092" y="4028964"/>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1">
                  <a:solidFill>
                    <a:schemeClr val="dk1"/>
                  </a:solidFill>
                  <a:latin typeface="Calibri"/>
                  <a:ea typeface="Calibri"/>
                  <a:cs typeface="Calibri"/>
                  <a:sym typeface="Calibri"/>
                </a:rPr>
                <a:t>secretariat team to be built up </a:t>
              </a:r>
              <a:endParaRPr/>
            </a:p>
          </p:txBody>
        </p:sp>
        <p:sp>
          <p:nvSpPr>
            <p:cNvPr id="273" name="Google Shape;273;p15"/>
            <p:cNvSpPr/>
            <p:nvPr/>
          </p:nvSpPr>
          <p:spPr>
            <a:xfrm>
              <a:off x="7083333" y="1471"/>
              <a:ext cx="1601615" cy="800807"/>
            </a:xfrm>
            <a:prstGeom prst="roundRect">
              <a:avLst>
                <a:gd name="adj" fmla="val 10000"/>
              </a:avLst>
            </a:prstGeom>
            <a:solidFill>
              <a:srgbClr val="006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txBox="1"/>
            <p:nvPr/>
          </p:nvSpPr>
          <p:spPr>
            <a:xfrm>
              <a:off x="7106788" y="24926"/>
              <a:ext cx="1554705"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a:solidFill>
                    <a:schemeClr val="lt1"/>
                  </a:solidFill>
                  <a:latin typeface="Calibri"/>
                  <a:ea typeface="Calibri"/>
                  <a:cs typeface="Calibri"/>
                  <a:sym typeface="Calibri"/>
                </a:rPr>
                <a:t>Align with another network</a:t>
              </a:r>
              <a:endParaRPr/>
            </a:p>
          </p:txBody>
        </p:sp>
        <p:sp>
          <p:nvSpPr>
            <p:cNvPr id="275" name="Google Shape;275;p15"/>
            <p:cNvSpPr/>
            <p:nvPr/>
          </p:nvSpPr>
          <p:spPr>
            <a:xfrm>
              <a:off x="7243495" y="802279"/>
              <a:ext cx="160161" cy="600605"/>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76" name="Google Shape;276;p15"/>
            <p:cNvSpPr/>
            <p:nvPr/>
          </p:nvSpPr>
          <p:spPr>
            <a:xfrm>
              <a:off x="7403656" y="1002481"/>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txBox="1"/>
            <p:nvPr/>
          </p:nvSpPr>
          <p:spPr>
            <a:xfrm>
              <a:off x="7427111" y="1025936"/>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working group within another network</a:t>
              </a:r>
              <a:endParaRPr sz="1100" b="0">
                <a:solidFill>
                  <a:schemeClr val="dk1"/>
                </a:solidFill>
                <a:latin typeface="Calibri"/>
                <a:ea typeface="Calibri"/>
                <a:cs typeface="Calibri"/>
                <a:sym typeface="Calibri"/>
              </a:endParaRPr>
            </a:p>
          </p:txBody>
        </p:sp>
        <p:sp>
          <p:nvSpPr>
            <p:cNvPr id="278" name="Google Shape;278;p15"/>
            <p:cNvSpPr/>
            <p:nvPr/>
          </p:nvSpPr>
          <p:spPr>
            <a:xfrm>
              <a:off x="7243495" y="802279"/>
              <a:ext cx="160161" cy="1601615"/>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79" name="Google Shape;279;p15"/>
            <p:cNvSpPr/>
            <p:nvPr/>
          </p:nvSpPr>
          <p:spPr>
            <a:xfrm>
              <a:off x="7403656" y="2003490"/>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txBox="1"/>
            <p:nvPr/>
          </p:nvSpPr>
          <p:spPr>
            <a:xfrm>
              <a:off x="7427111" y="2026945"/>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 membership to participate in the broader movement of another network</a:t>
              </a:r>
              <a:endParaRPr sz="1100" b="0">
                <a:solidFill>
                  <a:schemeClr val="dk1"/>
                </a:solidFill>
                <a:latin typeface="Calibri"/>
                <a:ea typeface="Calibri"/>
                <a:cs typeface="Calibri"/>
                <a:sym typeface="Calibri"/>
              </a:endParaRPr>
            </a:p>
          </p:txBody>
        </p:sp>
        <p:sp>
          <p:nvSpPr>
            <p:cNvPr id="281" name="Google Shape;281;p15"/>
            <p:cNvSpPr/>
            <p:nvPr/>
          </p:nvSpPr>
          <p:spPr>
            <a:xfrm>
              <a:off x="7243495" y="802279"/>
              <a:ext cx="160161" cy="2602624"/>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82" name="Google Shape;282;p15"/>
            <p:cNvSpPr/>
            <p:nvPr/>
          </p:nvSpPr>
          <p:spPr>
            <a:xfrm>
              <a:off x="7403656" y="3004500"/>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txBox="1"/>
            <p:nvPr/>
          </p:nvSpPr>
          <p:spPr>
            <a:xfrm>
              <a:off x="7427111" y="3027955"/>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fundraising independently, participation in fundraising of the joined network</a:t>
              </a:r>
              <a:endParaRPr/>
            </a:p>
          </p:txBody>
        </p:sp>
        <p:sp>
          <p:nvSpPr>
            <p:cNvPr id="284" name="Google Shape;284;p15"/>
            <p:cNvSpPr/>
            <p:nvPr/>
          </p:nvSpPr>
          <p:spPr>
            <a:xfrm>
              <a:off x="7243495" y="802279"/>
              <a:ext cx="160161" cy="3603634"/>
            </a:xfrm>
            <a:custGeom>
              <a:avLst/>
              <a:gdLst/>
              <a:ahLst/>
              <a:cxnLst/>
              <a:rect l="l" t="t" r="r" b="b"/>
              <a:pathLst>
                <a:path w="120000" h="120000" extrusionOk="0">
                  <a:moveTo>
                    <a:pt x="0" y="0"/>
                  </a:moveTo>
                  <a:lnTo>
                    <a:pt x="0" y="120000"/>
                  </a:lnTo>
                  <a:lnTo>
                    <a:pt x="120000" y="120000"/>
                  </a:lnTo>
                </a:path>
              </a:pathLst>
            </a:custGeom>
            <a:noFill/>
            <a:ln w="12700" cap="flat" cmpd="sng">
              <a:solidFill>
                <a:srgbClr val="005272"/>
              </a:solidFill>
              <a:prstDash val="solid"/>
              <a:miter lim="800000"/>
              <a:headEnd type="none" w="sm" len="sm"/>
              <a:tailEnd type="none" w="sm" len="sm"/>
            </a:ln>
          </p:spPr>
        </p:sp>
        <p:sp>
          <p:nvSpPr>
            <p:cNvPr id="285" name="Google Shape;285;p15"/>
            <p:cNvSpPr/>
            <p:nvPr/>
          </p:nvSpPr>
          <p:spPr>
            <a:xfrm>
              <a:off x="7403656" y="4005509"/>
              <a:ext cx="1281292" cy="800807"/>
            </a:xfrm>
            <a:prstGeom prst="roundRect">
              <a:avLst>
                <a:gd name="adj" fmla="val 10000"/>
              </a:avLst>
            </a:prstGeom>
            <a:solidFill>
              <a:schemeClr val="lt1">
                <a:alpha val="89803"/>
              </a:schemeClr>
            </a:solidFill>
            <a:ln w="12700" cap="flat" cmpd="sng">
              <a:solidFill>
                <a:srgbClr val="00679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txBox="1"/>
            <p:nvPr/>
          </p:nvSpPr>
          <p:spPr>
            <a:xfrm>
              <a:off x="7427111" y="4028964"/>
              <a:ext cx="1234382" cy="753897"/>
            </a:xfrm>
            <a:prstGeom prst="rect">
              <a:avLst/>
            </a:prstGeom>
            <a:noFill/>
            <a:ln>
              <a:noFill/>
            </a:ln>
          </p:spPr>
          <p:txBody>
            <a:bodyPr spcFirstLastPara="1" wrap="square" lIns="20950" tIns="13950" rIns="20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b="0">
                  <a:solidFill>
                    <a:schemeClr val="dk1"/>
                  </a:solidFill>
                  <a:latin typeface="Calibri"/>
                  <a:ea typeface="Calibri"/>
                  <a:cs typeface="Calibri"/>
                  <a:sym typeface="Calibri"/>
                </a:rPr>
                <a:t>secretariat function would need to be negotiated</a:t>
              </a:r>
              <a:endParaRPr sz="1100" b="0">
                <a:solidFill>
                  <a:schemeClr val="dk1"/>
                </a:solidFill>
                <a:latin typeface="Calibri"/>
                <a:ea typeface="Calibri"/>
                <a:cs typeface="Calibri"/>
                <a:sym typeface="Calibri"/>
              </a:endParaRPr>
            </a:p>
          </p:txBody>
        </p:sp>
      </p:grpSp>
      <p:sp>
        <p:nvSpPr>
          <p:cNvPr id="287" name="Google Shape;287;p15"/>
          <p:cNvSpPr txBox="1"/>
          <p:nvPr/>
        </p:nvSpPr>
        <p:spPr>
          <a:xfrm>
            <a:off x="264545" y="2446138"/>
            <a:ext cx="2677450" cy="51006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800" b="1">
                <a:solidFill>
                  <a:schemeClr val="dk1"/>
                </a:solidFill>
                <a:latin typeface="Calibri"/>
                <a:ea typeface="Calibri"/>
                <a:cs typeface="Calibri"/>
                <a:sym typeface="Calibri"/>
              </a:rPr>
              <a:t>Membership</a:t>
            </a:r>
            <a:endParaRPr sz="18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800" b="1">
              <a:solidFill>
                <a:schemeClr val="dk1"/>
              </a:solidFill>
              <a:latin typeface="Calibri"/>
              <a:ea typeface="Calibri"/>
              <a:cs typeface="Calibri"/>
              <a:sym typeface="Calibri"/>
            </a:endParaRPr>
          </a:p>
        </p:txBody>
      </p:sp>
      <p:sp>
        <p:nvSpPr>
          <p:cNvPr id="288" name="Google Shape;288;p15"/>
          <p:cNvSpPr txBox="1"/>
          <p:nvPr/>
        </p:nvSpPr>
        <p:spPr>
          <a:xfrm>
            <a:off x="190204" y="3380148"/>
            <a:ext cx="1685413" cy="68259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800" b="1">
                <a:solidFill>
                  <a:schemeClr val="dk1"/>
                </a:solidFill>
                <a:latin typeface="Calibri"/>
                <a:ea typeface="Calibri"/>
                <a:cs typeface="Calibri"/>
                <a:sym typeface="Calibri"/>
              </a:rPr>
              <a:t>Strategy &amp; Impact vision</a:t>
            </a:r>
            <a:endParaRPr sz="18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800" b="1">
              <a:solidFill>
                <a:schemeClr val="dk1"/>
              </a:solidFill>
              <a:latin typeface="Calibri"/>
              <a:ea typeface="Calibri"/>
              <a:cs typeface="Calibri"/>
              <a:sym typeface="Calibri"/>
            </a:endParaRPr>
          </a:p>
        </p:txBody>
      </p:sp>
      <p:sp>
        <p:nvSpPr>
          <p:cNvPr id="289" name="Google Shape;289;p15"/>
          <p:cNvSpPr txBox="1"/>
          <p:nvPr/>
        </p:nvSpPr>
        <p:spPr>
          <a:xfrm>
            <a:off x="264545" y="4510028"/>
            <a:ext cx="1796747" cy="5100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Budget &amp; Funding Model</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90" name="Google Shape;290;p15"/>
          <p:cNvSpPr txBox="1"/>
          <p:nvPr/>
        </p:nvSpPr>
        <p:spPr>
          <a:xfrm>
            <a:off x="292612" y="5423785"/>
            <a:ext cx="2677450" cy="51006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800" b="1">
                <a:solidFill>
                  <a:schemeClr val="dk1"/>
                </a:solidFill>
                <a:latin typeface="Calibri"/>
                <a:ea typeface="Calibri"/>
                <a:cs typeface="Calibri"/>
                <a:sym typeface="Calibri"/>
              </a:rPr>
              <a:t>Secretariat</a:t>
            </a:r>
            <a:endParaRPr sz="18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800" b="1">
              <a:solidFill>
                <a:schemeClr val="dk1"/>
              </a:solidFill>
              <a:latin typeface="Calibri"/>
              <a:ea typeface="Calibri"/>
              <a:cs typeface="Calibri"/>
              <a:sym typeface="Calibri"/>
            </a:endParaRPr>
          </a:p>
        </p:txBody>
      </p:sp>
      <p:sp>
        <p:nvSpPr>
          <p:cNvPr id="291" name="Google Shape;291;p15"/>
          <p:cNvSpPr/>
          <p:nvPr/>
        </p:nvSpPr>
        <p:spPr>
          <a:xfrm>
            <a:off x="1871034" y="1317505"/>
            <a:ext cx="1739658" cy="848263"/>
          </a:xfrm>
          <a:prstGeom prst="roundRect">
            <a:avLst>
              <a:gd name="adj" fmla="val 16667"/>
            </a:avLst>
          </a:prstGeom>
          <a:solidFill>
            <a:srgbClr val="45BE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Maintenance mode</a:t>
            </a:r>
            <a:endParaRPr sz="1800">
              <a:solidFill>
                <a:schemeClr val="lt1"/>
              </a:solidFill>
              <a:latin typeface="Calibri"/>
              <a:ea typeface="Calibri"/>
              <a:cs typeface="Calibri"/>
              <a:sym typeface="Calibri"/>
            </a:endParaRPr>
          </a:p>
        </p:txBody>
      </p:sp>
      <p:sp>
        <p:nvSpPr>
          <p:cNvPr id="292" name="Google Shape;292;p15"/>
          <p:cNvSpPr/>
          <p:nvPr/>
        </p:nvSpPr>
        <p:spPr>
          <a:xfrm>
            <a:off x="3883864" y="1317504"/>
            <a:ext cx="1739658" cy="848263"/>
          </a:xfrm>
          <a:prstGeom prst="roundRect">
            <a:avLst>
              <a:gd name="adj" fmla="val 16667"/>
            </a:avLst>
          </a:prstGeom>
          <a:solidFill>
            <a:srgbClr val="F4AA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Institution-focused</a:t>
            </a:r>
            <a:endParaRPr/>
          </a:p>
        </p:txBody>
      </p:sp>
      <p:sp>
        <p:nvSpPr>
          <p:cNvPr id="293" name="Google Shape;293;p15"/>
          <p:cNvSpPr/>
          <p:nvPr/>
        </p:nvSpPr>
        <p:spPr>
          <a:xfrm>
            <a:off x="5925449" y="1317505"/>
            <a:ext cx="1739658" cy="848263"/>
          </a:xfrm>
          <a:prstGeom prst="roundRect">
            <a:avLst>
              <a:gd name="adj" fmla="val 16667"/>
            </a:avLst>
          </a:prstGeom>
          <a:solidFill>
            <a:srgbClr val="EC6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Diversify &amp; expand</a:t>
            </a:r>
            <a:endParaRPr/>
          </a:p>
        </p:txBody>
      </p:sp>
      <p:sp>
        <p:nvSpPr>
          <p:cNvPr id="294" name="Google Shape;294;p15"/>
          <p:cNvSpPr/>
          <p:nvPr/>
        </p:nvSpPr>
        <p:spPr>
          <a:xfrm>
            <a:off x="7923901" y="1317504"/>
            <a:ext cx="1739658" cy="848263"/>
          </a:xfrm>
          <a:prstGeom prst="roundRect">
            <a:avLst>
              <a:gd name="adj" fmla="val 16667"/>
            </a:avLst>
          </a:prstGeom>
          <a:solidFill>
            <a:srgbClr val="5D2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Align with another network</a:t>
            </a:r>
            <a:endParaRPr/>
          </a:p>
        </p:txBody>
      </p:sp>
      <p:sp>
        <p:nvSpPr>
          <p:cNvPr id="295" name="Google Shape;295;p15"/>
          <p:cNvSpPr txBox="1"/>
          <p:nvPr/>
        </p:nvSpPr>
        <p:spPr>
          <a:xfrm>
            <a:off x="506507" y="355897"/>
            <a:ext cx="9305400" cy="62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Future Scenarios for NIFG</a:t>
            </a:r>
            <a:endParaRPr sz="2800" b="1">
              <a:solidFill>
                <a:srgbClr val="45BEAA"/>
              </a:solidFill>
              <a:latin typeface="Calibri"/>
              <a:ea typeface="Calibri"/>
              <a:cs typeface="Calibri"/>
              <a:sym typeface="Calibri"/>
            </a:endParaRPr>
          </a:p>
          <a:p>
            <a:pPr marL="0" marR="0" lvl="0" indent="0" algn="l" rtl="0">
              <a:lnSpc>
                <a:spcPct val="100000"/>
              </a:lnSpc>
              <a:spcBef>
                <a:spcPts val="0"/>
              </a:spcBef>
              <a:spcAft>
                <a:spcPts val="0"/>
              </a:spcAft>
              <a:buNone/>
            </a:pPr>
            <a:endParaRPr sz="2800" b="1">
              <a:solidFill>
                <a:srgbClr val="45BEAA"/>
              </a:solidFill>
              <a:latin typeface="Calibri"/>
              <a:ea typeface="Calibri"/>
              <a:cs typeface="Calibri"/>
              <a:sym typeface="Calibri"/>
            </a:endParaRPr>
          </a:p>
        </p:txBody>
      </p:sp>
      <p:sp>
        <p:nvSpPr>
          <p:cNvPr id="296" name="Google Shape;296;p15"/>
          <p:cNvSpPr/>
          <p:nvPr/>
        </p:nvSpPr>
        <p:spPr>
          <a:xfrm>
            <a:off x="5789887" y="1160650"/>
            <a:ext cx="2062800" cy="5195700"/>
          </a:xfrm>
          <a:prstGeom prst="roundRect">
            <a:avLst>
              <a:gd name="adj" fmla="val 16667"/>
            </a:avLst>
          </a:prstGeom>
          <a:noFill/>
          <a:ln w="28575" cap="flat" cmpd="sng">
            <a:solidFill>
              <a:srgbClr val="EC63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15"/>
          <p:cNvGrpSpPr/>
          <p:nvPr/>
        </p:nvGrpSpPr>
        <p:grpSpPr>
          <a:xfrm flipH="1">
            <a:off x="10740582" y="-454724"/>
            <a:ext cx="2324947" cy="2324947"/>
            <a:chOff x="-873008" y="-454724"/>
            <a:chExt cx="2324947" cy="2324947"/>
          </a:xfrm>
        </p:grpSpPr>
        <p:sp>
          <p:nvSpPr>
            <p:cNvPr id="298" name="Google Shape;298;p15"/>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15"/>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300" name="Google Shape;300;p15"/>
          <p:cNvPicPr preferRelativeResize="0"/>
          <p:nvPr/>
        </p:nvPicPr>
        <p:blipFill>
          <a:blip r:embed="rId3">
            <a:alphaModFix/>
          </a:blip>
          <a:stretch>
            <a:fillRect/>
          </a:stretch>
        </p:blipFill>
        <p:spPr>
          <a:xfrm>
            <a:off x="11008100" y="5833300"/>
            <a:ext cx="912600" cy="91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
          <p:cNvSpPr txBox="1">
            <a:spLocks noGrp="1"/>
          </p:cNvSpPr>
          <p:nvPr>
            <p:ph type="dt" idx="10"/>
          </p:nvPr>
        </p:nvSpPr>
        <p:spPr>
          <a:xfrm>
            <a:off x="643467"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81" name="Google Shape;81;p2"/>
          <p:cNvSpPr txBox="1"/>
          <p:nvPr/>
        </p:nvSpPr>
        <p:spPr>
          <a:xfrm>
            <a:off x="511163" y="343799"/>
            <a:ext cx="9003600" cy="91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rgbClr val="45BEAA"/>
                </a:solidFill>
                <a:latin typeface="Calibri"/>
                <a:ea typeface="Calibri"/>
                <a:cs typeface="Calibri"/>
                <a:sym typeface="Calibri"/>
              </a:rPr>
              <a:t>Increasing global </a:t>
            </a:r>
            <a:r>
              <a:rPr lang="en-US" sz="2800" b="1">
                <a:solidFill>
                  <a:srgbClr val="45BEAA"/>
                </a:solidFill>
                <a:latin typeface="Calibri"/>
                <a:ea typeface="Calibri"/>
                <a:cs typeface="Calibri"/>
                <a:sym typeface="Calibri"/>
              </a:rPr>
              <a:t>ecosystem </a:t>
            </a:r>
            <a:r>
              <a:rPr lang="en-US" sz="2800" b="1" i="0" u="none" strike="noStrike" cap="none">
                <a:solidFill>
                  <a:srgbClr val="45BEAA"/>
                </a:solidFill>
                <a:latin typeface="Calibri"/>
                <a:ea typeface="Calibri"/>
                <a:cs typeface="Calibri"/>
                <a:sym typeface="Calibri"/>
              </a:rPr>
              <a:t>of future generations governance</a:t>
            </a:r>
            <a:endParaRPr sz="2800" b="1" i="0" u="none" strike="noStrike" cap="none">
              <a:solidFill>
                <a:srgbClr val="45BEAA"/>
              </a:solidFill>
              <a:latin typeface="Calibri"/>
              <a:ea typeface="Calibri"/>
              <a:cs typeface="Calibri"/>
              <a:sym typeface="Calibri"/>
            </a:endParaRPr>
          </a:p>
          <a:p>
            <a:pPr marL="0" marR="0" lvl="0" indent="0" algn="l" rtl="0">
              <a:spcBef>
                <a:spcPts val="0"/>
              </a:spcBef>
              <a:spcAft>
                <a:spcPts val="0"/>
              </a:spcAft>
              <a:buNone/>
            </a:pPr>
            <a:endParaRPr sz="2529" b="1" i="0" u="none" strike="noStrike" cap="none">
              <a:solidFill>
                <a:srgbClr val="45BEAA"/>
              </a:solidFill>
              <a:latin typeface="IBM Plex Serif Medium"/>
              <a:ea typeface="IBM Plex Serif Medium"/>
              <a:cs typeface="IBM Plex Serif Medium"/>
              <a:sym typeface="IBM Plex Serif Medium"/>
            </a:endParaRPr>
          </a:p>
        </p:txBody>
      </p:sp>
      <p:grpSp>
        <p:nvGrpSpPr>
          <p:cNvPr id="82" name="Google Shape;82;p2"/>
          <p:cNvGrpSpPr/>
          <p:nvPr/>
        </p:nvGrpSpPr>
        <p:grpSpPr>
          <a:xfrm>
            <a:off x="3633952" y="1694925"/>
            <a:ext cx="7993871" cy="4088516"/>
            <a:chOff x="1272568" y="0"/>
            <a:chExt cx="8454649" cy="4351337"/>
          </a:xfrm>
        </p:grpSpPr>
        <p:sp>
          <p:nvSpPr>
            <p:cNvPr id="83" name="Google Shape;83;p2"/>
            <p:cNvSpPr/>
            <p:nvPr/>
          </p:nvSpPr>
          <p:spPr>
            <a:xfrm>
              <a:off x="2901779" y="2703921"/>
              <a:ext cx="1919205" cy="1647416"/>
            </a:xfrm>
            <a:prstGeom prst="hexagon">
              <a:avLst>
                <a:gd name="adj" fmla="val 25000"/>
                <a:gd name="vf" fmla="val 115470"/>
              </a:avLst>
            </a:prstGeom>
            <a:solidFill>
              <a:srgbClr val="EC6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txBox="1"/>
            <p:nvPr/>
          </p:nvSpPr>
          <p:spPr>
            <a:xfrm>
              <a:off x="3198997" y="2959049"/>
              <a:ext cx="1324769" cy="1137160"/>
            </a:xfrm>
            <a:prstGeom prst="rect">
              <a:avLst/>
            </a:prstGeom>
            <a:noFill/>
            <a:ln>
              <a:noFill/>
            </a:ln>
          </p:spPr>
          <p:txBody>
            <a:bodyPr spcFirstLastPara="1" wrap="square" lIns="0" tIns="22850" rIns="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Activism &amp; Young people</a:t>
              </a:r>
              <a:endParaRPr sz="1800" b="0" i="0" u="none" strike="noStrike" cap="none">
                <a:solidFill>
                  <a:schemeClr val="lt1"/>
                </a:solidFill>
                <a:latin typeface="Calibri"/>
                <a:ea typeface="Calibri"/>
                <a:cs typeface="Calibri"/>
                <a:sym typeface="Calibri"/>
              </a:endParaRPr>
            </a:p>
          </p:txBody>
        </p:sp>
        <p:sp>
          <p:nvSpPr>
            <p:cNvPr id="85" name="Google Shape;85;p2"/>
            <p:cNvSpPr/>
            <p:nvPr/>
          </p:nvSpPr>
          <p:spPr>
            <a:xfrm>
              <a:off x="2961807" y="3431900"/>
              <a:ext cx="224048" cy="193199"/>
            </a:xfrm>
            <a:prstGeom prst="hexagon">
              <a:avLst>
                <a:gd name="adj" fmla="val 25000"/>
                <a:gd name="vf" fmla="val 115470"/>
              </a:avLst>
            </a:prstGeom>
            <a:solidFill>
              <a:schemeClr val="lt1"/>
            </a:solidFill>
            <a:ln w="12700" cap="flat" cmpd="sng">
              <a:solidFill>
                <a:srgbClr val="229A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72568" y="1808416"/>
              <a:ext cx="1919205" cy="1647416"/>
            </a:xfrm>
            <a:prstGeom prst="hexagon">
              <a:avLst>
                <a:gd name="adj" fmla="val 25000"/>
                <a:gd name="vf" fmla="val 115470"/>
              </a:avLst>
            </a:prstGeom>
            <a:blipFill rotWithShape="1">
              <a:blip r:embed="rId3">
                <a:alphaModFix/>
              </a:blip>
              <a:stretch>
                <a:fillRect l="-14999" r="-14997"/>
              </a:stretch>
            </a:blipFill>
            <a:ln w="12700" cap="flat" cmpd="sng">
              <a:solidFill>
                <a:srgbClr val="1D8C8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572048" y="3227387"/>
              <a:ext cx="224048" cy="193199"/>
            </a:xfrm>
            <a:prstGeom prst="hexagon">
              <a:avLst>
                <a:gd name="adj" fmla="val 25000"/>
                <a:gd name="vf" fmla="val 115470"/>
              </a:avLst>
            </a:prstGeom>
            <a:solidFill>
              <a:schemeClr val="lt1"/>
            </a:solidFill>
            <a:ln w="12700" cap="flat" cmpd="sng">
              <a:solidFill>
                <a:srgbClr val="229A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29299" y="1795797"/>
              <a:ext cx="1919205" cy="1647416"/>
            </a:xfrm>
            <a:prstGeom prst="hexagon">
              <a:avLst>
                <a:gd name="adj" fmla="val 25000"/>
                <a:gd name="vf" fmla="val 115470"/>
              </a:avLst>
            </a:prstGeom>
            <a:solidFill>
              <a:srgbClr val="F4A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txBox="1"/>
            <p:nvPr/>
          </p:nvSpPr>
          <p:spPr>
            <a:xfrm>
              <a:off x="4826517" y="2050925"/>
              <a:ext cx="1324769" cy="1137160"/>
            </a:xfrm>
            <a:prstGeom prst="rect">
              <a:avLst/>
            </a:prstGeom>
            <a:noFill/>
            <a:ln>
              <a:noFill/>
            </a:ln>
          </p:spPr>
          <p:txBody>
            <a:bodyPr spcFirstLastPara="1" wrap="square" lIns="0" tIns="22850" rIns="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Legal Landscape</a:t>
              </a:r>
              <a:endParaRPr sz="1800" b="0" i="0" u="none" strike="noStrike" cap="none">
                <a:solidFill>
                  <a:schemeClr val="lt1"/>
                </a:solidFill>
                <a:latin typeface="Calibri"/>
                <a:ea typeface="Calibri"/>
                <a:cs typeface="Calibri"/>
                <a:sym typeface="Calibri"/>
              </a:endParaRPr>
            </a:p>
          </p:txBody>
        </p:sp>
        <p:sp>
          <p:nvSpPr>
            <p:cNvPr id="90" name="Google Shape;90;p2"/>
            <p:cNvSpPr/>
            <p:nvPr/>
          </p:nvSpPr>
          <p:spPr>
            <a:xfrm>
              <a:off x="5843997" y="3213027"/>
              <a:ext cx="224048" cy="193199"/>
            </a:xfrm>
            <a:prstGeom prst="hexagon">
              <a:avLst>
                <a:gd name="adj" fmla="val 25000"/>
                <a:gd name="vf" fmla="val 115470"/>
              </a:avLst>
            </a:prstGeom>
            <a:solidFill>
              <a:schemeClr val="lt1"/>
            </a:solidFill>
            <a:ln w="12700" cap="flat" cmpd="sng">
              <a:solidFill>
                <a:srgbClr val="229A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165274" y="2701310"/>
              <a:ext cx="1919205" cy="1647416"/>
            </a:xfrm>
            <a:prstGeom prst="hexagon">
              <a:avLst>
                <a:gd name="adj" fmla="val 25000"/>
                <a:gd name="vf" fmla="val 115470"/>
              </a:avLst>
            </a:prstGeom>
            <a:blipFill rotWithShape="1">
              <a:blip r:embed="rId4">
                <a:alphaModFix/>
              </a:blip>
              <a:stretch>
                <a:fillRect l="-53141" t="1716" r="1140" b="-1715"/>
              </a:stretch>
            </a:blipFill>
            <a:ln w="12700" cap="flat" cmpd="sng">
              <a:solidFill>
                <a:srgbClr val="38ABA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209238" y="3439297"/>
              <a:ext cx="224048" cy="193199"/>
            </a:xfrm>
            <a:prstGeom prst="hexagon">
              <a:avLst>
                <a:gd name="adj" fmla="val 25000"/>
                <a:gd name="vf" fmla="val 115470"/>
              </a:avLst>
            </a:prstGeom>
            <a:solidFill>
              <a:schemeClr val="lt1"/>
            </a:solidFill>
            <a:ln w="12700" cap="flat" cmpd="sng">
              <a:solidFill>
                <a:srgbClr val="229A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901779" y="908124"/>
              <a:ext cx="1919205" cy="1647416"/>
            </a:xfrm>
            <a:prstGeom prst="hexagon">
              <a:avLst>
                <a:gd name="adj" fmla="val 25000"/>
                <a:gd name="vf" fmla="val 115470"/>
              </a:avLst>
            </a:prstGeom>
            <a:solidFill>
              <a:srgbClr val="44B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94" name="Google Shape;94;p2"/>
            <p:cNvSpPr txBox="1"/>
            <p:nvPr/>
          </p:nvSpPr>
          <p:spPr>
            <a:xfrm>
              <a:off x="3198997" y="1163252"/>
              <a:ext cx="1324769" cy="1137160"/>
            </a:xfrm>
            <a:prstGeom prst="rect">
              <a:avLst/>
            </a:prstGeom>
            <a:noFill/>
            <a:ln>
              <a:noFill/>
            </a:ln>
          </p:spPr>
          <p:txBody>
            <a:bodyPr spcFirstLastPara="1" wrap="square" lIns="0" tIns="22850" rIns="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Multi-level Governance</a:t>
              </a: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4208023" y="942064"/>
              <a:ext cx="224048" cy="193199"/>
            </a:xfrm>
            <a:prstGeom prst="hexagon">
              <a:avLst>
                <a:gd name="adj" fmla="val 25000"/>
                <a:gd name="vf" fmla="val 115470"/>
              </a:avLst>
            </a:prstGeom>
            <a:solidFill>
              <a:schemeClr val="lt1"/>
            </a:solidFill>
            <a:ln w="12700" cap="flat" cmpd="sng">
              <a:solidFill>
                <a:srgbClr val="229A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529299" y="0"/>
              <a:ext cx="1919205" cy="1647416"/>
            </a:xfrm>
            <a:prstGeom prst="hexagon">
              <a:avLst>
                <a:gd name="adj" fmla="val 25000"/>
                <a:gd name="vf" fmla="val 115470"/>
              </a:avLst>
            </a:prstGeom>
            <a:blipFill rotWithShape="1">
              <a:blip r:embed="rId5">
                <a:alphaModFix/>
              </a:blip>
              <a:stretch>
                <a:fillRect l="-14999" r="-14997"/>
              </a:stretch>
            </a:blipFill>
            <a:ln w="12700" cap="flat" cmpd="sng">
              <a:solidFill>
                <a:srgbClr val="64B8B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573263" y="730154"/>
              <a:ext cx="224048" cy="193199"/>
            </a:xfrm>
            <a:prstGeom prst="hexagon">
              <a:avLst>
                <a:gd name="adj" fmla="val 25000"/>
                <a:gd name="vf" fmla="val 115470"/>
              </a:avLst>
            </a:prstGeom>
            <a:solidFill>
              <a:schemeClr val="lt1"/>
            </a:solidFill>
            <a:ln w="12700" cap="flat" cmpd="sng">
              <a:solidFill>
                <a:srgbClr val="229A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65274" y="905513"/>
              <a:ext cx="1919205" cy="1647416"/>
            </a:xfrm>
            <a:prstGeom prst="hexagon">
              <a:avLst>
                <a:gd name="adj" fmla="val 25000"/>
                <a:gd name="vf" fmla="val 115470"/>
              </a:avLst>
            </a:prstGeom>
            <a:solidFill>
              <a:srgbClr val="5D2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txBox="1"/>
            <p:nvPr/>
          </p:nvSpPr>
          <p:spPr>
            <a:xfrm>
              <a:off x="6462492" y="1160641"/>
              <a:ext cx="1324769" cy="1137160"/>
            </a:xfrm>
            <a:prstGeom prst="rect">
              <a:avLst/>
            </a:prstGeom>
            <a:noFill/>
            <a:ln>
              <a:noFill/>
            </a:ln>
          </p:spPr>
          <p:txBody>
            <a:bodyPr spcFirstLastPara="1" wrap="square" lIns="0" tIns="22850" rIns="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Non-governmental Actors</a:t>
              </a:r>
              <a:endParaRPr/>
            </a:p>
          </p:txBody>
        </p:sp>
        <p:sp>
          <p:nvSpPr>
            <p:cNvPr id="100" name="Google Shape;100;p2"/>
            <p:cNvSpPr/>
            <p:nvPr/>
          </p:nvSpPr>
          <p:spPr>
            <a:xfrm>
              <a:off x="7815622" y="1632622"/>
              <a:ext cx="224048" cy="193199"/>
            </a:xfrm>
            <a:prstGeom prst="hexagon">
              <a:avLst>
                <a:gd name="adj" fmla="val 25000"/>
                <a:gd name="vf" fmla="val 115470"/>
              </a:avLst>
            </a:prstGeom>
            <a:solidFill>
              <a:schemeClr val="lt1"/>
            </a:solidFill>
            <a:ln w="12700" cap="flat" cmpd="sng">
              <a:solidFill>
                <a:srgbClr val="229A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08012" y="1811026"/>
              <a:ext cx="1919205" cy="1647416"/>
            </a:xfrm>
            <a:prstGeom prst="hexagon">
              <a:avLst>
                <a:gd name="adj" fmla="val 25000"/>
                <a:gd name="vf" fmla="val 115470"/>
              </a:avLst>
            </a:prstGeom>
            <a:solidFill>
              <a:schemeClr val="lt1">
                <a:alpha val="89803"/>
              </a:schemeClr>
            </a:solidFill>
            <a:ln w="12700" cap="flat" cmpd="sng">
              <a:solidFill>
                <a:srgbClr val="96BFB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195235" y="1840180"/>
              <a:ext cx="224048" cy="193199"/>
            </a:xfrm>
            <a:prstGeom prst="hexagon">
              <a:avLst>
                <a:gd name="adj" fmla="val 25000"/>
                <a:gd name="vf" fmla="val 115470"/>
              </a:avLst>
            </a:prstGeom>
            <a:solidFill>
              <a:schemeClr val="lt1"/>
            </a:solidFill>
            <a:ln w="12700" cap="flat" cmpd="sng">
              <a:solidFill>
                <a:srgbClr val="229A9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 name="Google Shape;103;p2"/>
          <p:cNvPicPr preferRelativeResize="0"/>
          <p:nvPr/>
        </p:nvPicPr>
        <p:blipFill rotWithShape="1">
          <a:blip r:embed="rId6">
            <a:alphaModFix/>
          </a:blip>
          <a:srcRect/>
          <a:stretch/>
        </p:blipFill>
        <p:spPr>
          <a:xfrm>
            <a:off x="3605425" y="3333122"/>
            <a:ext cx="1941300" cy="1624500"/>
          </a:xfrm>
          <a:prstGeom prst="hexagon">
            <a:avLst>
              <a:gd name="adj" fmla="val 25000"/>
              <a:gd name="vf" fmla="val 115470"/>
            </a:avLst>
          </a:prstGeom>
          <a:noFill/>
          <a:ln>
            <a:noFill/>
          </a:ln>
        </p:spPr>
      </p:pic>
      <p:pic>
        <p:nvPicPr>
          <p:cNvPr id="104" name="Google Shape;104;p2"/>
          <p:cNvPicPr preferRelativeResize="0"/>
          <p:nvPr/>
        </p:nvPicPr>
        <p:blipFill rotWithShape="1">
          <a:blip r:embed="rId7">
            <a:alphaModFix/>
          </a:blip>
          <a:srcRect/>
          <a:stretch/>
        </p:blipFill>
        <p:spPr>
          <a:xfrm>
            <a:off x="6682025" y="1676350"/>
            <a:ext cx="1848900" cy="1570500"/>
          </a:xfrm>
          <a:prstGeom prst="hexagon">
            <a:avLst>
              <a:gd name="adj" fmla="val 25000"/>
              <a:gd name="vf" fmla="val 115470"/>
            </a:avLst>
          </a:prstGeom>
          <a:noFill/>
          <a:ln>
            <a:noFill/>
          </a:ln>
        </p:spPr>
      </p:pic>
      <p:pic>
        <p:nvPicPr>
          <p:cNvPr id="105" name="Google Shape;105;p2" descr="Graphical user interface, website&#10;&#10;Description automatically generated"/>
          <p:cNvPicPr preferRelativeResize="0"/>
          <p:nvPr/>
        </p:nvPicPr>
        <p:blipFill rotWithShape="1">
          <a:blip r:embed="rId8">
            <a:alphaModFix/>
          </a:blip>
          <a:srcRect/>
          <a:stretch/>
        </p:blipFill>
        <p:spPr>
          <a:xfrm>
            <a:off x="9785700" y="3348574"/>
            <a:ext cx="1848900" cy="1702800"/>
          </a:xfrm>
          <a:prstGeom prst="hexagon">
            <a:avLst>
              <a:gd name="adj" fmla="val 25000"/>
              <a:gd name="vf" fmla="val 115470"/>
            </a:avLst>
          </a:prstGeom>
          <a:noFill/>
          <a:ln>
            <a:noFill/>
          </a:ln>
        </p:spPr>
      </p:pic>
      <p:pic>
        <p:nvPicPr>
          <p:cNvPr id="106" name="Google Shape;106;p2" descr="A group of people posing for a photo&#10;&#10;Description automatically generated"/>
          <p:cNvPicPr preferRelativeResize="0"/>
          <p:nvPr/>
        </p:nvPicPr>
        <p:blipFill rotWithShape="1">
          <a:blip r:embed="rId9">
            <a:alphaModFix/>
          </a:blip>
          <a:srcRect/>
          <a:stretch/>
        </p:blipFill>
        <p:spPr>
          <a:xfrm>
            <a:off x="8186474" y="4211164"/>
            <a:ext cx="1968300" cy="1570500"/>
          </a:xfrm>
          <a:prstGeom prst="hexagon">
            <a:avLst>
              <a:gd name="adj" fmla="val 25000"/>
              <a:gd name="vf" fmla="val 115470"/>
            </a:avLst>
          </a:prstGeom>
          <a:noFill/>
          <a:ln>
            <a:noFill/>
          </a:ln>
        </p:spPr>
      </p:pic>
      <p:sp>
        <p:nvSpPr>
          <p:cNvPr id="107" name="Google Shape;107;p2"/>
          <p:cNvSpPr txBox="1"/>
          <p:nvPr/>
        </p:nvSpPr>
        <p:spPr>
          <a:xfrm>
            <a:off x="481270" y="1363521"/>
            <a:ext cx="3437400" cy="1923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0" i="0" u="none" strike="noStrike" cap="none">
                <a:solidFill>
                  <a:schemeClr val="dk1"/>
                </a:solidFill>
                <a:latin typeface="Calibri"/>
                <a:ea typeface="Calibri"/>
                <a:cs typeface="Calibri"/>
                <a:sym typeface="Calibri"/>
              </a:rPr>
              <a:t>The Network of Institutions for Future Generations has existed since 2014. With key developments in the last years, it was time for a refresh of the strategy and approach of the </a:t>
            </a:r>
            <a:r>
              <a:rPr lang="en-US" sz="1700">
                <a:solidFill>
                  <a:schemeClr val="dk1"/>
                </a:solidFill>
                <a:latin typeface="Calibri"/>
                <a:ea typeface="Calibri"/>
                <a:cs typeface="Calibri"/>
                <a:sym typeface="Calibri"/>
              </a:rPr>
              <a:t>N</a:t>
            </a:r>
            <a:r>
              <a:rPr lang="en-US" sz="1700" b="0" i="0" u="none" strike="noStrike" cap="none">
                <a:solidFill>
                  <a:schemeClr val="dk1"/>
                </a:solidFill>
                <a:latin typeface="Calibri"/>
                <a:ea typeface="Calibri"/>
                <a:cs typeface="Calibri"/>
                <a:sym typeface="Calibri"/>
              </a:rPr>
              <a:t>etwork. The following slides outline this strategy for 2023-2025.</a:t>
            </a:r>
            <a:endParaRPr sz="1700">
              <a:solidFill>
                <a:schemeClr val="dk1"/>
              </a:solidFill>
              <a:latin typeface="Calibri"/>
              <a:ea typeface="Calibri"/>
              <a:cs typeface="Calibri"/>
              <a:sym typeface="Calibri"/>
            </a:endParaRPr>
          </a:p>
        </p:txBody>
      </p:sp>
      <p:grpSp>
        <p:nvGrpSpPr>
          <p:cNvPr id="108" name="Google Shape;108;p2"/>
          <p:cNvGrpSpPr/>
          <p:nvPr/>
        </p:nvGrpSpPr>
        <p:grpSpPr>
          <a:xfrm flipH="1">
            <a:off x="10740582" y="-454724"/>
            <a:ext cx="2324947" cy="2324947"/>
            <a:chOff x="-873008" y="-454724"/>
            <a:chExt cx="2324947" cy="2324947"/>
          </a:xfrm>
        </p:grpSpPr>
        <p:sp>
          <p:nvSpPr>
            <p:cNvPr id="109" name="Google Shape;109;p2"/>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2"/>
          <p:cNvSpPr/>
          <p:nvPr/>
        </p:nvSpPr>
        <p:spPr>
          <a:xfrm rot="2700000">
            <a:off x="2737227" y="6033653"/>
            <a:ext cx="645306" cy="645306"/>
          </a:xfrm>
          <a:prstGeom prst="rect">
            <a:avLst/>
          </a:prstGeom>
          <a:solidFill>
            <a:schemeClr val="accent4">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343436" y="5721108"/>
            <a:ext cx="2262000" cy="1137000"/>
          </a:xfrm>
          <a:prstGeom prst="triangle">
            <a:avLst>
              <a:gd name="adj" fmla="val 50000"/>
            </a:avLst>
          </a:prstGeom>
          <a:solidFill>
            <a:srgbClr val="F6B45D">
              <a:alpha val="596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3" name="Google Shape;113;p2"/>
          <p:cNvPicPr preferRelativeResize="0"/>
          <p:nvPr/>
        </p:nvPicPr>
        <p:blipFill>
          <a:blip r:embed="rId10">
            <a:alphaModFix/>
          </a:blip>
          <a:stretch>
            <a:fillRect/>
          </a:stretch>
        </p:blipFill>
        <p:spPr>
          <a:xfrm>
            <a:off x="11008100" y="5833300"/>
            <a:ext cx="912600" cy="91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3"/>
          <p:cNvSpPr/>
          <p:nvPr/>
        </p:nvSpPr>
        <p:spPr>
          <a:xfrm>
            <a:off x="0" y="329947"/>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3"/>
          <p:cNvSpPr txBox="1">
            <a:spLocks noGrp="1"/>
          </p:cNvSpPr>
          <p:nvPr>
            <p:ph type="dt" idx="10"/>
          </p:nvPr>
        </p:nvSpPr>
        <p:spPr>
          <a:xfrm>
            <a:off x="643467"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120" name="Google Shape;120;p3"/>
          <p:cNvSpPr txBox="1"/>
          <p:nvPr/>
        </p:nvSpPr>
        <p:spPr>
          <a:xfrm>
            <a:off x="582707" y="508297"/>
            <a:ext cx="9032100" cy="510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Background</a:t>
            </a:r>
            <a:endParaRPr sz="2800" b="1">
              <a:solidFill>
                <a:schemeClr val="accent1"/>
              </a:solidFill>
              <a:latin typeface="Calibri"/>
              <a:ea typeface="Calibri"/>
              <a:cs typeface="Calibri"/>
              <a:sym typeface="Calibri"/>
            </a:endParaRPr>
          </a:p>
        </p:txBody>
      </p:sp>
      <p:sp>
        <p:nvSpPr>
          <p:cNvPr id="121" name="Google Shape;121;p3"/>
          <p:cNvSpPr txBox="1"/>
          <p:nvPr/>
        </p:nvSpPr>
        <p:spPr>
          <a:xfrm>
            <a:off x="715736" y="1018297"/>
            <a:ext cx="10551600" cy="5481300"/>
          </a:xfrm>
          <a:prstGeom prst="rect">
            <a:avLst/>
          </a:prstGeom>
          <a:noFill/>
          <a:ln w="9525" cap="flat" cmpd="sng">
            <a:solidFill>
              <a:srgbClr val="EC633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Network of Institutions for Future Generations, NIFG (The Network) was established in April 2014 in Budapest, Hungary, originally under the name of Roundtable of Institutions for a Sustainable Future.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800" dirty="0">
                <a:solidFill>
                  <a:schemeClr val="dk1"/>
                </a:solidFill>
                <a:latin typeface="Calibri"/>
                <a:ea typeface="Calibri"/>
                <a:cs typeface="Calibri"/>
                <a:sym typeface="Calibri"/>
              </a:rPr>
              <a:t>In 2023, the Network change its name to the Network of Institutions and Leaders for Future Generations (NIFG) in order to align with its vision and mission, and to better capture the membership composition. </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What is it:</a:t>
            </a:r>
            <a:endParaRPr b="1"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NIFG is an independent international network encompassing national institutions, </a:t>
            </a:r>
            <a:r>
              <a:rPr lang="en-US" sz="1800" dirty="0" err="1">
                <a:solidFill>
                  <a:schemeClr val="dk1"/>
                </a:solidFill>
                <a:latin typeface="Calibri"/>
                <a:ea typeface="Calibri"/>
                <a:cs typeface="Calibri"/>
                <a:sym typeface="Calibri"/>
              </a:rPr>
              <a:t>organisations</a:t>
            </a:r>
            <a:r>
              <a:rPr lang="en-US" sz="1800" dirty="0">
                <a:solidFill>
                  <a:schemeClr val="dk1"/>
                </a:solidFill>
                <a:latin typeface="Calibri"/>
                <a:ea typeface="Calibri"/>
                <a:cs typeface="Calibri"/>
                <a:sym typeface="Calibri"/>
              </a:rPr>
              <a:t> and leaders working to ensure the rights, interests and well-being for future generations within the ambition for sustainable development.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Vision:</a:t>
            </a:r>
            <a:endParaRPr b="1"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We envision a world where future generations’ rights, interests and well-being are present in governance frameworks and international decision-making.</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1" dirty="0">
                <a:solidFill>
                  <a:schemeClr val="dk1"/>
                </a:solidFill>
                <a:latin typeface="Calibri"/>
                <a:ea typeface="Calibri"/>
                <a:cs typeface="Calibri"/>
                <a:sym typeface="Calibri"/>
              </a:rPr>
              <a:t>Mission: </a:t>
            </a:r>
            <a:endParaRPr sz="1800" b="1"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1800" dirty="0">
                <a:solidFill>
                  <a:schemeClr val="dk1"/>
                </a:solidFill>
                <a:latin typeface="Calibri"/>
                <a:ea typeface="Calibri"/>
                <a:cs typeface="Calibri"/>
                <a:sym typeface="Calibri"/>
              </a:rPr>
              <a:t>To build a global movement that represents the diversity of </a:t>
            </a:r>
            <a:r>
              <a:rPr lang="en-US" sz="1800" dirty="0" err="1">
                <a:solidFill>
                  <a:schemeClr val="dk1"/>
                </a:solidFill>
                <a:latin typeface="Calibri"/>
                <a:ea typeface="Calibri"/>
                <a:cs typeface="Calibri"/>
                <a:sym typeface="Calibri"/>
              </a:rPr>
              <a:t>organisations</a:t>
            </a:r>
            <a:r>
              <a:rPr lang="en-US" sz="1800" dirty="0">
                <a:solidFill>
                  <a:schemeClr val="dk1"/>
                </a:solidFill>
                <a:latin typeface="Calibri"/>
                <a:ea typeface="Calibri"/>
                <a:cs typeface="Calibri"/>
                <a:sym typeface="Calibri"/>
              </a:rPr>
              <a:t>, institutions and leaders working to attain NIFG vision.</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22" name="Google Shape;122;p3"/>
          <p:cNvGrpSpPr/>
          <p:nvPr/>
        </p:nvGrpSpPr>
        <p:grpSpPr>
          <a:xfrm flipH="1">
            <a:off x="10740582" y="-454724"/>
            <a:ext cx="2324947" cy="2324947"/>
            <a:chOff x="-873008" y="-454724"/>
            <a:chExt cx="2324947" cy="2324947"/>
          </a:xfrm>
        </p:grpSpPr>
        <p:sp>
          <p:nvSpPr>
            <p:cNvPr id="123" name="Google Shape;123;p3"/>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5" name="Google Shape;125;p3"/>
          <p:cNvSpPr/>
          <p:nvPr/>
        </p:nvSpPr>
        <p:spPr>
          <a:xfrm rot="2700000">
            <a:off x="3035102" y="6151003"/>
            <a:ext cx="645306" cy="645306"/>
          </a:xfrm>
          <a:prstGeom prst="rect">
            <a:avLst/>
          </a:prstGeom>
          <a:solidFill>
            <a:schemeClr val="accent4">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1552050" y="5833301"/>
            <a:ext cx="2262000" cy="1024800"/>
          </a:xfrm>
          <a:prstGeom prst="triangle">
            <a:avLst>
              <a:gd name="adj" fmla="val 50000"/>
            </a:avLst>
          </a:prstGeom>
          <a:solidFill>
            <a:srgbClr val="F6C75F">
              <a:alpha val="596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3"/>
          <p:cNvPicPr preferRelativeResize="0"/>
          <p:nvPr/>
        </p:nvPicPr>
        <p:blipFill>
          <a:blip r:embed="rId3">
            <a:alphaModFix/>
          </a:blip>
          <a:stretch>
            <a:fillRect/>
          </a:stretch>
        </p:blipFill>
        <p:spPr>
          <a:xfrm>
            <a:off x="11008100" y="5833300"/>
            <a:ext cx="912600" cy="91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dt" idx="10"/>
          </p:nvPr>
        </p:nvSpPr>
        <p:spPr>
          <a:xfrm>
            <a:off x="643467"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133" name="Google Shape;133;p5"/>
          <p:cNvSpPr txBox="1"/>
          <p:nvPr/>
        </p:nvSpPr>
        <p:spPr>
          <a:xfrm>
            <a:off x="506507" y="508297"/>
            <a:ext cx="9032100" cy="510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Core Activities of NIFG</a:t>
            </a:r>
            <a:endParaRPr sz="2800" b="1">
              <a:solidFill>
                <a:schemeClr val="accent1"/>
              </a:solidFill>
              <a:latin typeface="Calibri"/>
              <a:ea typeface="Calibri"/>
              <a:cs typeface="Calibri"/>
              <a:sym typeface="Calibri"/>
            </a:endParaRPr>
          </a:p>
        </p:txBody>
      </p:sp>
      <p:sp>
        <p:nvSpPr>
          <p:cNvPr id="134" name="Google Shape;134;p5"/>
          <p:cNvSpPr txBox="1"/>
          <p:nvPr/>
        </p:nvSpPr>
        <p:spPr>
          <a:xfrm>
            <a:off x="643467" y="1525577"/>
            <a:ext cx="10097700" cy="324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Network of Institutions and Leaders for Future Generations focuses on the following:</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lvl="0" indent="-342900" algn="l" rtl="0">
              <a:spcBef>
                <a:spcPts val="1000"/>
              </a:spcBef>
              <a:spcAft>
                <a:spcPts val="0"/>
              </a:spcAft>
              <a:buClr>
                <a:schemeClr val="dk1"/>
              </a:buClr>
              <a:buSzPts val="1800"/>
              <a:buFont typeface="Calibri"/>
              <a:buAutoNum type="arabicParenR"/>
            </a:pPr>
            <a:r>
              <a:rPr lang="en-US" sz="1800">
                <a:solidFill>
                  <a:schemeClr val="dk1"/>
                </a:solidFill>
                <a:latin typeface="Calibri"/>
                <a:ea typeface="Calibri"/>
                <a:cs typeface="Calibri"/>
                <a:sym typeface="Calibri"/>
              </a:rPr>
              <a:t>To be a </a:t>
            </a:r>
            <a:r>
              <a:rPr lang="en-US" sz="1800" b="1">
                <a:solidFill>
                  <a:schemeClr val="dk1"/>
                </a:solidFill>
                <a:latin typeface="Calibri"/>
                <a:ea typeface="Calibri"/>
                <a:cs typeface="Calibri"/>
                <a:sym typeface="Calibri"/>
              </a:rPr>
              <a:t>thought leader</a:t>
            </a:r>
            <a:r>
              <a:rPr lang="en-US" sz="1800">
                <a:solidFill>
                  <a:schemeClr val="dk1"/>
                </a:solidFill>
                <a:latin typeface="Calibri"/>
                <a:ea typeface="Calibri"/>
                <a:cs typeface="Calibri"/>
                <a:sym typeface="Calibri"/>
              </a:rPr>
              <a:t> on the key decisions for future generations governance and interests.</a:t>
            </a:r>
            <a:endParaRPr sz="180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AutoNum type="arabicParenR"/>
            </a:pPr>
            <a:r>
              <a:rPr lang="en-US" sz="1800">
                <a:solidFill>
                  <a:schemeClr val="dk1"/>
                </a:solidFill>
                <a:latin typeface="Calibri"/>
                <a:ea typeface="Calibri"/>
                <a:cs typeface="Calibri"/>
                <a:sym typeface="Calibri"/>
              </a:rPr>
              <a:t>To be the </a:t>
            </a:r>
            <a:r>
              <a:rPr lang="en-US" sz="1800" b="1">
                <a:solidFill>
                  <a:schemeClr val="dk1"/>
                </a:solidFill>
                <a:latin typeface="Calibri"/>
                <a:ea typeface="Calibri"/>
                <a:cs typeface="Calibri"/>
                <a:sym typeface="Calibri"/>
              </a:rPr>
              <a:t>voice</a:t>
            </a:r>
            <a:r>
              <a:rPr lang="en-US" sz="1800">
                <a:solidFill>
                  <a:schemeClr val="dk1"/>
                </a:solidFill>
                <a:latin typeface="Calibri"/>
                <a:ea typeface="Calibri"/>
                <a:cs typeface="Calibri"/>
                <a:sym typeface="Calibri"/>
              </a:rPr>
              <a:t> of organisations, leaders and institutions of the Network.</a:t>
            </a:r>
            <a:endParaRPr sz="180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AutoNum type="arabicParenR"/>
            </a:pP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To </a:t>
            </a:r>
            <a:r>
              <a:rPr lang="en-US" sz="18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maintain and extend collaboration</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with the UN and other international fora.</a:t>
            </a:r>
            <a:endParaRPr sz="180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AutoNum type="arabicParenR"/>
            </a:pPr>
            <a:r>
              <a:rPr lang="en-US" sz="1800">
                <a:solidFill>
                  <a:schemeClr val="dk1"/>
                </a:solidFill>
                <a:highlight>
                  <a:srgbClr val="FFFFFF"/>
                </a:highlight>
                <a:latin typeface="Calibri"/>
                <a:ea typeface="Calibri"/>
                <a:cs typeface="Calibri"/>
                <a:sym typeface="Calibri"/>
              </a:rPr>
              <a:t>To influence and shape a global </a:t>
            </a:r>
            <a:r>
              <a:rPr lang="en-US" sz="1800" b="1">
                <a:solidFill>
                  <a:schemeClr val="dk1"/>
                </a:solidFill>
                <a:highlight>
                  <a:srgbClr val="FFFFFF"/>
                </a:highlight>
                <a:latin typeface="Calibri"/>
                <a:ea typeface="Calibri"/>
                <a:cs typeface="Calibri"/>
                <a:sym typeface="Calibri"/>
              </a:rPr>
              <a:t>movement </a:t>
            </a:r>
            <a:r>
              <a:rPr lang="en-US" sz="1800">
                <a:solidFill>
                  <a:schemeClr val="dk1"/>
                </a:solidFill>
                <a:highlight>
                  <a:srgbClr val="FFFFFF"/>
                </a:highlight>
                <a:latin typeface="Calibri"/>
                <a:ea typeface="Calibri"/>
                <a:cs typeface="Calibri"/>
                <a:sym typeface="Calibri"/>
              </a:rPr>
              <a:t>to champion the interests, rights and well-being of future generations, with sectors and stakeholders, including young people.</a:t>
            </a:r>
            <a:endParaRPr sz="1800">
              <a:solidFill>
                <a:schemeClr val="dk1"/>
              </a:solidFill>
              <a:highlight>
                <a:srgbClr val="FFFFFF"/>
              </a:highlight>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AutoNum type="arabicParenR"/>
            </a:pPr>
            <a:r>
              <a:rPr lang="en-US" sz="1800">
                <a:solidFill>
                  <a:schemeClr val="dk1"/>
                </a:solidFill>
                <a:latin typeface="Calibri"/>
                <a:ea typeface="Calibri"/>
                <a:cs typeface="Calibri"/>
                <a:sym typeface="Calibri"/>
              </a:rPr>
              <a:t>To share knowledge and </a:t>
            </a:r>
            <a:r>
              <a:rPr lang="en-US" sz="1800" b="1">
                <a:solidFill>
                  <a:schemeClr val="dk1"/>
                </a:solidFill>
                <a:latin typeface="Calibri"/>
                <a:ea typeface="Calibri"/>
                <a:cs typeface="Calibri"/>
                <a:sym typeface="Calibri"/>
              </a:rPr>
              <a:t>learning </a:t>
            </a:r>
            <a:r>
              <a:rPr lang="en-US" sz="1800">
                <a:solidFill>
                  <a:schemeClr val="dk1"/>
                </a:solidFill>
                <a:latin typeface="Calibri"/>
                <a:ea typeface="Calibri"/>
                <a:cs typeface="Calibri"/>
                <a:sym typeface="Calibri"/>
              </a:rPr>
              <a:t>from experience within the Network and the broader global movement</a:t>
            </a:r>
            <a:endParaRPr sz="1800">
              <a:solidFill>
                <a:srgbClr val="444746"/>
              </a:solidFill>
              <a:highlight>
                <a:srgbClr val="FFFFFF"/>
              </a:highlight>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135" name="Google Shape;135;p5"/>
          <p:cNvGrpSpPr/>
          <p:nvPr/>
        </p:nvGrpSpPr>
        <p:grpSpPr>
          <a:xfrm flipH="1">
            <a:off x="10740582" y="-454724"/>
            <a:ext cx="2324947" cy="2324947"/>
            <a:chOff x="-873008" y="-454724"/>
            <a:chExt cx="2324947" cy="2324947"/>
          </a:xfrm>
        </p:grpSpPr>
        <p:sp>
          <p:nvSpPr>
            <p:cNvPr id="136" name="Google Shape;136;p5"/>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5"/>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38" name="Google Shape;138;p5"/>
          <p:cNvSpPr/>
          <p:nvPr/>
        </p:nvSpPr>
        <p:spPr>
          <a:xfrm rot="2700000">
            <a:off x="2737227" y="6033653"/>
            <a:ext cx="645306" cy="645306"/>
          </a:xfrm>
          <a:prstGeom prst="rect">
            <a:avLst/>
          </a:prstGeom>
          <a:solidFill>
            <a:schemeClr val="accent4">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5"/>
          <p:cNvSpPr/>
          <p:nvPr/>
        </p:nvSpPr>
        <p:spPr>
          <a:xfrm>
            <a:off x="1343436" y="5721108"/>
            <a:ext cx="2262000" cy="1137000"/>
          </a:xfrm>
          <a:prstGeom prst="triangle">
            <a:avLst>
              <a:gd name="adj" fmla="val 50000"/>
            </a:avLst>
          </a:prstGeom>
          <a:solidFill>
            <a:srgbClr val="F6B45D">
              <a:alpha val="596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0" name="Google Shape;140;p5"/>
          <p:cNvPicPr preferRelativeResize="0"/>
          <p:nvPr/>
        </p:nvPicPr>
        <p:blipFill>
          <a:blip r:embed="rId3">
            <a:alphaModFix/>
          </a:blip>
          <a:stretch>
            <a:fillRect/>
          </a:stretch>
        </p:blipFill>
        <p:spPr>
          <a:xfrm>
            <a:off x="11008100" y="5833300"/>
            <a:ext cx="912600" cy="91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6"/>
          <p:cNvSpPr txBox="1">
            <a:spLocks noGrp="1"/>
          </p:cNvSpPr>
          <p:nvPr>
            <p:ph type="dt" idx="10"/>
          </p:nvPr>
        </p:nvSpPr>
        <p:spPr>
          <a:xfrm>
            <a:off x="643467"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147" name="Google Shape;147;p6"/>
          <p:cNvSpPr txBox="1"/>
          <p:nvPr/>
        </p:nvSpPr>
        <p:spPr>
          <a:xfrm>
            <a:off x="506507" y="508297"/>
            <a:ext cx="9032100" cy="510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Strategic Objectives</a:t>
            </a:r>
            <a:endParaRPr sz="2800" b="1">
              <a:solidFill>
                <a:srgbClr val="45BEAA"/>
              </a:solidFill>
              <a:latin typeface="Calibri"/>
              <a:ea typeface="Calibri"/>
              <a:cs typeface="Calibri"/>
              <a:sym typeface="Calibri"/>
            </a:endParaRPr>
          </a:p>
        </p:txBody>
      </p:sp>
      <p:sp>
        <p:nvSpPr>
          <p:cNvPr id="148" name="Google Shape;148;p6"/>
          <p:cNvSpPr txBox="1"/>
          <p:nvPr/>
        </p:nvSpPr>
        <p:spPr>
          <a:xfrm>
            <a:off x="643467" y="1525577"/>
            <a:ext cx="10097700" cy="25860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b="1" i="0">
                <a:solidFill>
                  <a:schemeClr val="dk1"/>
                </a:solidFill>
                <a:latin typeface="Calibri"/>
                <a:ea typeface="Calibri"/>
                <a:cs typeface="Calibri"/>
                <a:sym typeface="Calibri"/>
              </a:rPr>
              <a:t>M</a:t>
            </a:r>
            <a:r>
              <a:rPr lang="en-US" sz="1800" b="1">
                <a:solidFill>
                  <a:schemeClr val="dk1"/>
                </a:solidFill>
                <a:latin typeface="Calibri"/>
                <a:ea typeface="Calibri"/>
                <a:cs typeface="Calibri"/>
                <a:sym typeface="Calibri"/>
              </a:rPr>
              <a:t>ovement &amp; Momentum</a:t>
            </a:r>
            <a:r>
              <a:rPr lang="en-US" sz="1800" b="1" i="0">
                <a:solidFill>
                  <a:schemeClr val="dk1"/>
                </a:solidFill>
                <a:latin typeface="Calibri"/>
                <a:ea typeface="Calibri"/>
                <a:cs typeface="Calibri"/>
                <a:sym typeface="Calibri"/>
              </a:rPr>
              <a:t>:</a:t>
            </a:r>
            <a:r>
              <a:rPr lang="en-US" sz="1800" b="0" i="0">
                <a:solidFill>
                  <a:schemeClr val="dk1"/>
                </a:solidFill>
                <a:latin typeface="Calibri"/>
                <a:ea typeface="Calibri"/>
                <a:cs typeface="Calibri"/>
                <a:sym typeface="Calibri"/>
              </a:rPr>
              <a:t> Diversify and grow the membership of the </a:t>
            </a:r>
            <a:r>
              <a:rPr lang="en-US" sz="1800">
                <a:solidFill>
                  <a:schemeClr val="dk1"/>
                </a:solidFill>
                <a:latin typeface="Calibri"/>
                <a:ea typeface="Calibri"/>
                <a:cs typeface="Calibri"/>
                <a:sym typeface="Calibri"/>
              </a:rPr>
              <a:t>Network </a:t>
            </a:r>
            <a:r>
              <a:rPr lang="en-US" sz="1800" b="0" i="0">
                <a:solidFill>
                  <a:schemeClr val="dk1"/>
                </a:solidFill>
                <a:latin typeface="Calibri"/>
                <a:ea typeface="Calibri"/>
                <a:cs typeface="Calibri"/>
                <a:sym typeface="Calibri"/>
              </a:rPr>
              <a:t>to represent </a:t>
            </a:r>
            <a:r>
              <a:rPr lang="en-US" sz="1800">
                <a:solidFill>
                  <a:schemeClr val="dk1"/>
                </a:solidFill>
                <a:latin typeface="Calibri"/>
                <a:ea typeface="Calibri"/>
                <a:cs typeface="Calibri"/>
                <a:sym typeface="Calibri"/>
              </a:rPr>
              <a:t>a global movement working towards NIFG’s vision</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Thought Leadership &amp; Influence:</a:t>
            </a:r>
            <a:r>
              <a:rPr lang="en-US" sz="1800">
                <a:solidFill>
                  <a:schemeClr val="dk1"/>
                </a:solidFill>
                <a:latin typeface="Calibri"/>
                <a:ea typeface="Calibri"/>
                <a:cs typeface="Calibri"/>
                <a:sym typeface="Calibri"/>
              </a:rPr>
              <a:t> Influence and inform key developments in international processes and other contexts to ensure future generations are taken into account in policy and governance.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Implementation &amp; Impact:</a:t>
            </a:r>
            <a:r>
              <a:rPr lang="en-US" sz="1800">
                <a:solidFill>
                  <a:schemeClr val="dk1"/>
                </a:solidFill>
                <a:latin typeface="Calibri"/>
                <a:ea typeface="Calibri"/>
                <a:cs typeface="Calibri"/>
                <a:sym typeface="Calibri"/>
              </a:rPr>
              <a:t> Build legitimacy and knowledge through shared knowledge, peer support, and examples of impact and success to support the movement working towards NIFG’s vision.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9" name="Google Shape;149;p6"/>
          <p:cNvGrpSpPr/>
          <p:nvPr/>
        </p:nvGrpSpPr>
        <p:grpSpPr>
          <a:xfrm flipH="1">
            <a:off x="10740582" y="-454724"/>
            <a:ext cx="2324947" cy="2324947"/>
            <a:chOff x="-873008" y="-454724"/>
            <a:chExt cx="2324947" cy="2324947"/>
          </a:xfrm>
        </p:grpSpPr>
        <p:sp>
          <p:nvSpPr>
            <p:cNvPr id="150" name="Google Shape;150;p6"/>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6"/>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52" name="Google Shape;152;p6"/>
          <p:cNvSpPr/>
          <p:nvPr/>
        </p:nvSpPr>
        <p:spPr>
          <a:xfrm rot="2700000">
            <a:off x="2737227" y="6033653"/>
            <a:ext cx="645306" cy="645306"/>
          </a:xfrm>
          <a:prstGeom prst="rect">
            <a:avLst/>
          </a:prstGeom>
          <a:solidFill>
            <a:schemeClr val="accent4">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1343436" y="5721108"/>
            <a:ext cx="2262000" cy="1137000"/>
          </a:xfrm>
          <a:prstGeom prst="triangle">
            <a:avLst>
              <a:gd name="adj" fmla="val 50000"/>
            </a:avLst>
          </a:prstGeom>
          <a:solidFill>
            <a:srgbClr val="F6B45D">
              <a:alpha val="596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4" name="Google Shape;154;p6"/>
          <p:cNvPicPr preferRelativeResize="0"/>
          <p:nvPr/>
        </p:nvPicPr>
        <p:blipFill>
          <a:blip r:embed="rId3">
            <a:alphaModFix/>
          </a:blip>
          <a:stretch>
            <a:fillRect/>
          </a:stretch>
        </p:blipFill>
        <p:spPr>
          <a:xfrm>
            <a:off x="11008100" y="5833300"/>
            <a:ext cx="912600" cy="91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dt" idx="10"/>
          </p:nvPr>
        </p:nvSpPr>
        <p:spPr>
          <a:xfrm>
            <a:off x="643467"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160" name="Google Shape;160;p7"/>
          <p:cNvSpPr txBox="1"/>
          <p:nvPr/>
        </p:nvSpPr>
        <p:spPr>
          <a:xfrm>
            <a:off x="506507" y="432097"/>
            <a:ext cx="9032100" cy="510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Objective: Momentum &amp; </a:t>
            </a:r>
            <a:r>
              <a:rPr lang="en-US" sz="2800" b="1">
                <a:solidFill>
                  <a:srgbClr val="45BEAA"/>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Membership</a:t>
            </a:r>
            <a:endParaRPr sz="2800" b="1">
              <a:solidFill>
                <a:srgbClr val="45BEAA"/>
              </a:solidFill>
              <a:latin typeface="Calibri"/>
              <a:ea typeface="Calibri"/>
              <a:cs typeface="Calibri"/>
              <a:sym typeface="Calibri"/>
            </a:endParaRPr>
          </a:p>
        </p:txBody>
      </p:sp>
      <p:sp>
        <p:nvSpPr>
          <p:cNvPr id="161" name="Google Shape;161;p7"/>
          <p:cNvSpPr txBox="1"/>
          <p:nvPr/>
        </p:nvSpPr>
        <p:spPr>
          <a:xfrm>
            <a:off x="572722" y="1018350"/>
            <a:ext cx="11046600" cy="4197000"/>
          </a:xfrm>
          <a:prstGeom prst="rect">
            <a:avLst/>
          </a:prstGeom>
          <a:noFill/>
          <a:ln>
            <a:noFill/>
          </a:ln>
        </p:spPr>
        <p:txBody>
          <a:bodyPr spcFirstLastPara="1" wrap="square" lIns="91425" tIns="45700" rIns="91425" bIns="45700" anchor="t" anchorCtr="0">
            <a:spAutoFit/>
          </a:bodyPr>
          <a:lstStyle/>
          <a:p>
            <a:pPr marL="0" marR="0" lvl="0" indent="0" algn="l" rtl="0">
              <a:lnSpc>
                <a:spcPct val="114999"/>
              </a:lnSpc>
              <a:spcBef>
                <a:spcPts val="0"/>
              </a:spcBef>
              <a:spcAft>
                <a:spcPts val="0"/>
              </a:spcAft>
              <a:buNone/>
            </a:pPr>
            <a:r>
              <a:rPr lang="en-US" sz="1800" b="1">
                <a:solidFill>
                  <a:schemeClr val="dk1"/>
                </a:solidFill>
                <a:latin typeface="Calibri"/>
                <a:ea typeface="Calibri"/>
                <a:cs typeface="Calibri"/>
                <a:sym typeface="Calibri"/>
              </a:rPr>
              <a:t>Momentum &amp; Membership:</a:t>
            </a:r>
            <a:r>
              <a:rPr lang="en-US" sz="1800">
                <a:solidFill>
                  <a:schemeClr val="dk1"/>
                </a:solidFill>
                <a:latin typeface="Calibri"/>
                <a:ea typeface="Calibri"/>
                <a:cs typeface="Calibri"/>
                <a:sym typeface="Calibri"/>
              </a:rPr>
              <a:t> Diversify and grow the membership of the Network to represent a global movement working towards NIFG’s vision</a:t>
            </a:r>
            <a:endParaRPr sz="18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US" sz="1800">
                <a:solidFill>
                  <a:schemeClr val="dk1"/>
                </a:solidFill>
                <a:latin typeface="Calibri"/>
                <a:ea typeface="Calibri"/>
                <a:cs typeface="Calibri"/>
                <a:sym typeface="Calibri"/>
              </a:rPr>
              <a:t>Steps to reach the objective:</a:t>
            </a:r>
            <a:endParaRPr/>
          </a:p>
          <a:p>
            <a:pPr marL="285750" marR="0" lvl="0" indent="-285750" algn="l" rtl="0">
              <a:lnSpc>
                <a:spcPct val="115000"/>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Network </a:t>
            </a:r>
            <a:r>
              <a:rPr lang="en-US" sz="1800">
                <a:solidFill>
                  <a:schemeClr val="dk1"/>
                </a:solidFill>
                <a:latin typeface="Calibri"/>
                <a:ea typeface="Calibri"/>
                <a:cs typeface="Calibri"/>
                <a:sym typeface="Calibri"/>
              </a:rPr>
              <a:t>structures and processes are designed to enable and accommodate a diverse membership, including global representation and contribution from a variety of stakeholder groups</a:t>
            </a:r>
            <a:endParaRPr sz="1800">
              <a:solidFill>
                <a:schemeClr val="dk1"/>
              </a:solidFill>
              <a:latin typeface="Calibri"/>
              <a:ea typeface="Calibri"/>
              <a:cs typeface="Calibri"/>
              <a:sym typeface="Calibri"/>
            </a:endParaRPr>
          </a:p>
          <a:p>
            <a:pPr marL="285750" marR="0" lvl="0" indent="-285750" algn="l" rtl="0">
              <a:lnSpc>
                <a:spcPct val="115000"/>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Supportive relationships between existing institutions, organisations,  and leaders and emerging is facilitated through the Network activities and membership</a:t>
            </a:r>
            <a:endParaRPr/>
          </a:p>
          <a:p>
            <a:pPr marL="285750" marR="0" lvl="0" indent="-285750" algn="l" rtl="0">
              <a:lnSpc>
                <a:spcPct val="114999"/>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Network encourages the establishment of institutions worldwide whose mandate includes safeguarding the rights, interests and well-being of future generations;</a:t>
            </a:r>
            <a:endParaRPr sz="1800">
              <a:solidFill>
                <a:schemeClr val="dk1"/>
              </a:solidFill>
              <a:latin typeface="Calibri"/>
              <a:ea typeface="Calibri"/>
              <a:cs typeface="Calibri"/>
              <a:sym typeface="Calibri"/>
            </a:endParaRPr>
          </a:p>
          <a:p>
            <a:pPr marL="285750" marR="0" lvl="0" indent="-285750" algn="l" rtl="0">
              <a:lnSpc>
                <a:spcPct val="114999"/>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Network structures and architecture allow diverse groups of people to participate in a way that suits and benefits them, their work and the broader movement</a:t>
            </a:r>
            <a:endParaRPr sz="1800">
              <a:solidFill>
                <a:schemeClr val="dk1"/>
              </a:solidFill>
              <a:latin typeface="Calibri"/>
              <a:ea typeface="Calibri"/>
              <a:cs typeface="Calibri"/>
              <a:sym typeface="Calibri"/>
            </a:endParaRPr>
          </a:p>
        </p:txBody>
      </p:sp>
      <p:grpSp>
        <p:nvGrpSpPr>
          <p:cNvPr id="162" name="Google Shape;162;p7"/>
          <p:cNvGrpSpPr/>
          <p:nvPr/>
        </p:nvGrpSpPr>
        <p:grpSpPr>
          <a:xfrm flipH="1">
            <a:off x="10740582" y="-454724"/>
            <a:ext cx="2324947" cy="2324947"/>
            <a:chOff x="-873008" y="-454724"/>
            <a:chExt cx="2324947" cy="2324947"/>
          </a:xfrm>
        </p:grpSpPr>
        <p:sp>
          <p:nvSpPr>
            <p:cNvPr id="163" name="Google Shape;163;p7"/>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7"/>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5" name="Google Shape;165;p7"/>
          <p:cNvSpPr/>
          <p:nvPr/>
        </p:nvSpPr>
        <p:spPr>
          <a:xfrm rot="2700000">
            <a:off x="2737227" y="6033653"/>
            <a:ext cx="645306" cy="645306"/>
          </a:xfrm>
          <a:prstGeom prst="rect">
            <a:avLst/>
          </a:prstGeom>
          <a:solidFill>
            <a:schemeClr val="accent4">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7"/>
          <p:cNvSpPr/>
          <p:nvPr/>
        </p:nvSpPr>
        <p:spPr>
          <a:xfrm>
            <a:off x="1343436" y="5721108"/>
            <a:ext cx="2262000" cy="1137000"/>
          </a:xfrm>
          <a:prstGeom prst="triangle">
            <a:avLst>
              <a:gd name="adj" fmla="val 50000"/>
            </a:avLst>
          </a:prstGeom>
          <a:solidFill>
            <a:srgbClr val="F6B45D">
              <a:alpha val="596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7" name="Google Shape;167;p7"/>
          <p:cNvPicPr preferRelativeResize="0"/>
          <p:nvPr/>
        </p:nvPicPr>
        <p:blipFill>
          <a:blip r:embed="rId3">
            <a:alphaModFix/>
          </a:blip>
          <a:stretch>
            <a:fillRect/>
          </a:stretch>
        </p:blipFill>
        <p:spPr>
          <a:xfrm>
            <a:off x="11008100" y="5833300"/>
            <a:ext cx="912600" cy="91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dt" idx="10"/>
          </p:nvPr>
        </p:nvSpPr>
        <p:spPr>
          <a:xfrm>
            <a:off x="643467"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173" name="Google Shape;173;p8"/>
          <p:cNvSpPr txBox="1"/>
          <p:nvPr/>
        </p:nvSpPr>
        <p:spPr>
          <a:xfrm>
            <a:off x="506507" y="432097"/>
            <a:ext cx="9032100" cy="510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Objective: Influence &amp; </a:t>
            </a:r>
            <a:r>
              <a:rPr lang="en-US" sz="2800" b="1">
                <a:solidFill>
                  <a:srgbClr val="45BEAA"/>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Support</a:t>
            </a:r>
            <a:endParaRPr sz="2800" b="1">
              <a:solidFill>
                <a:srgbClr val="45BEAA"/>
              </a:solidFill>
              <a:latin typeface="Calibri"/>
              <a:ea typeface="Calibri"/>
              <a:cs typeface="Calibri"/>
              <a:sym typeface="Calibri"/>
            </a:endParaRPr>
          </a:p>
        </p:txBody>
      </p:sp>
      <p:sp>
        <p:nvSpPr>
          <p:cNvPr id="174" name="Google Shape;174;p8"/>
          <p:cNvSpPr txBox="1"/>
          <p:nvPr/>
        </p:nvSpPr>
        <p:spPr>
          <a:xfrm>
            <a:off x="643467" y="1271390"/>
            <a:ext cx="10097700" cy="50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Influence &amp; Support: </a:t>
            </a:r>
            <a:r>
              <a:rPr lang="en-US" sz="1800">
                <a:solidFill>
                  <a:schemeClr val="dk1"/>
                </a:solidFill>
                <a:latin typeface="Calibri"/>
                <a:ea typeface="Calibri"/>
                <a:cs typeface="Calibri"/>
                <a:sym typeface="Calibri"/>
              </a:rPr>
              <a:t>Influence and inform key developments in the international processes and other contexts to ensure future generations are taken into account in policy and governance.</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Steps to reach the objective: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Support and encourage Member states to support the UN ongoing processes to promote the rights, interests, and well-being of future generations</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Support and </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encourage </a:t>
            </a:r>
            <a:r>
              <a:rPr lang="en-US" sz="1800">
                <a:solidFill>
                  <a:schemeClr val="dk1"/>
                </a:solidFill>
                <a:latin typeface="Calibri"/>
                <a:ea typeface="Calibri"/>
                <a:cs typeface="Calibri"/>
                <a:sym typeface="Calibri"/>
              </a:rPr>
              <a:t>UN developments, in particular:</a:t>
            </a:r>
            <a:endParaRPr sz="1800">
              <a:solidFill>
                <a:schemeClr val="dk1"/>
              </a:solidFill>
              <a:latin typeface="Calibri"/>
              <a:ea typeface="Calibri"/>
              <a:cs typeface="Calibri"/>
              <a:sym typeface="Calibri"/>
            </a:endParaRPr>
          </a:p>
          <a:p>
            <a:pPr marL="914400" marR="0" lvl="1" indent="-342900" algn="l" rtl="0">
              <a:spcBef>
                <a:spcPts val="0"/>
              </a:spcBef>
              <a:spcAft>
                <a:spcPts val="0"/>
              </a:spcAft>
              <a:buClr>
                <a:schemeClr val="dk1"/>
              </a:buClr>
              <a:buSzPts val="1800"/>
              <a:buFont typeface="Arial"/>
              <a:buChar char="○"/>
            </a:pPr>
            <a:r>
              <a:rPr lang="en-US" sz="1800" b="0" i="0">
                <a:solidFill>
                  <a:schemeClr val="dk1"/>
                </a:solidFill>
                <a:latin typeface="Calibri"/>
                <a:ea typeface="Calibri"/>
                <a:cs typeface="Calibri"/>
                <a:sym typeface="Calibri"/>
              </a:rPr>
              <a:t>the establishment of </a:t>
            </a:r>
            <a:r>
              <a:rPr lang="en-US" sz="1800">
                <a:solidFill>
                  <a:schemeClr val="dk1"/>
                </a:solidFill>
                <a:latin typeface="Calibri"/>
                <a:ea typeface="Calibri"/>
                <a:cs typeface="Calibri"/>
                <a:sym typeface="Calibri"/>
              </a:rPr>
              <a:t>a</a:t>
            </a:r>
            <a:r>
              <a:rPr lang="en-US" sz="1800" b="0" i="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UN </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Special Envoy for Future Generations</a:t>
            </a:r>
            <a:endParaRPr sz="1800">
              <a:solidFill>
                <a:schemeClr val="dk1"/>
              </a:solidFill>
              <a:latin typeface="Calibri"/>
              <a:ea typeface="Calibri"/>
              <a:cs typeface="Calibri"/>
              <a:sym typeface="Calibri"/>
            </a:endParaRPr>
          </a:p>
          <a:p>
            <a:pPr marL="914400" marR="0" lvl="1" indent="-3429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 Declaration for Future Generations</a:t>
            </a:r>
            <a:endParaRPr sz="1800">
              <a:solidFill>
                <a:schemeClr val="dk1"/>
              </a:solidFill>
              <a:latin typeface="Calibri"/>
              <a:ea typeface="Calibri"/>
              <a:cs typeface="Calibri"/>
              <a:sym typeface="Calibri"/>
            </a:endParaRPr>
          </a:p>
          <a:p>
            <a:pPr marL="914400" marR="0" lvl="1"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the UN Summit for the Future</a:t>
            </a:r>
            <a:endParaRPr sz="1800">
              <a:solidFill>
                <a:schemeClr val="dk1"/>
              </a:solidFill>
              <a:latin typeface="Calibri"/>
              <a:ea typeface="Calibri"/>
              <a:cs typeface="Calibri"/>
              <a:sym typeface="Calibri"/>
            </a:endParaRPr>
          </a:p>
          <a:p>
            <a:pPr marL="914400" marR="0" lvl="1" indent="-342900" algn="l" rtl="0">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proposed UN future generations platform</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t>
            </a:r>
            <a:r>
              <a:rPr lang="en-US" sz="1800" b="0" i="0">
                <a:solidFill>
                  <a:schemeClr val="dk1"/>
                </a:solidFill>
                <a:latin typeface="Calibri"/>
                <a:ea typeface="Calibri"/>
                <a:cs typeface="Calibri"/>
                <a:sym typeface="Calibri"/>
              </a:rPr>
              <a:t>o raise awareness in the local, national, regional and global arena and promote the concept and means of safeguarding the interests, rights and well-being of future generations </a:t>
            </a:r>
            <a:r>
              <a:rPr lang="en-US" sz="1800">
                <a:solidFill>
                  <a:schemeClr val="dk1"/>
                </a:solidFill>
                <a:latin typeface="Calibri"/>
                <a:ea typeface="Calibri"/>
                <a:cs typeface="Calibri"/>
                <a:sym typeface="Calibri"/>
              </a:rPr>
              <a:t>in</a:t>
            </a:r>
            <a:r>
              <a:rPr lang="en-US" sz="1800" b="0" i="0">
                <a:solidFill>
                  <a:schemeClr val="dk1"/>
                </a:solidFill>
                <a:latin typeface="Calibri"/>
                <a:ea typeface="Calibri"/>
                <a:cs typeface="Calibri"/>
                <a:sym typeface="Calibri"/>
              </a:rPr>
              <a:t> all areas of policy making and public discourse</a:t>
            </a:r>
            <a:endParaRPr sz="1800" b="0" i="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Develop strong mutually supportive relationships with various key institutions at the international and supranational level (UN, EU, AU) and collaborate on key activities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8"/>
          <p:cNvSpPr txBox="1"/>
          <p:nvPr/>
        </p:nvSpPr>
        <p:spPr>
          <a:xfrm>
            <a:off x="12579875" y="2739675"/>
            <a:ext cx="499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IBM Plex Sans"/>
              <a:ea typeface="IBM Plex Sans"/>
              <a:cs typeface="IBM Plex Sans"/>
              <a:sym typeface="IBM Plex Sans"/>
            </a:endParaRPr>
          </a:p>
        </p:txBody>
      </p:sp>
      <p:grpSp>
        <p:nvGrpSpPr>
          <p:cNvPr id="176" name="Google Shape;176;p8"/>
          <p:cNvGrpSpPr/>
          <p:nvPr/>
        </p:nvGrpSpPr>
        <p:grpSpPr>
          <a:xfrm flipH="1">
            <a:off x="10740582" y="-454724"/>
            <a:ext cx="2324947" cy="2324947"/>
            <a:chOff x="-873008" y="-454724"/>
            <a:chExt cx="2324947" cy="2324947"/>
          </a:xfrm>
        </p:grpSpPr>
        <p:sp>
          <p:nvSpPr>
            <p:cNvPr id="177" name="Google Shape;177;p8"/>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8"/>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79" name="Google Shape;179;p8"/>
          <p:cNvPicPr preferRelativeResize="0"/>
          <p:nvPr/>
        </p:nvPicPr>
        <p:blipFill>
          <a:blip r:embed="rId3">
            <a:alphaModFix/>
          </a:blip>
          <a:stretch>
            <a:fillRect/>
          </a:stretch>
        </p:blipFill>
        <p:spPr>
          <a:xfrm>
            <a:off x="11008100" y="5833300"/>
            <a:ext cx="912600" cy="91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dt" idx="10"/>
          </p:nvPr>
        </p:nvSpPr>
        <p:spPr>
          <a:xfrm>
            <a:off x="643467" y="6356350"/>
            <a:ext cx="2743200" cy="3651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185" name="Google Shape;185;p9"/>
          <p:cNvSpPr txBox="1"/>
          <p:nvPr/>
        </p:nvSpPr>
        <p:spPr>
          <a:xfrm>
            <a:off x="506507" y="432097"/>
            <a:ext cx="9032100" cy="510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Objective: Implementation &amp; Impact</a:t>
            </a:r>
            <a:endParaRPr sz="2800" b="1">
              <a:solidFill>
                <a:srgbClr val="45BEAA"/>
              </a:solidFill>
              <a:latin typeface="Calibri"/>
              <a:ea typeface="Calibri"/>
              <a:cs typeface="Calibri"/>
              <a:sym typeface="Calibri"/>
            </a:endParaRPr>
          </a:p>
        </p:txBody>
      </p:sp>
      <p:sp>
        <p:nvSpPr>
          <p:cNvPr id="186" name="Google Shape;186;p9"/>
          <p:cNvSpPr txBox="1"/>
          <p:nvPr/>
        </p:nvSpPr>
        <p:spPr>
          <a:xfrm>
            <a:off x="557203" y="1166143"/>
            <a:ext cx="11089800" cy="4092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Implementation &amp; Impact: </a:t>
            </a:r>
            <a:r>
              <a:rPr lang="en-US" sz="1800">
                <a:solidFill>
                  <a:schemeClr val="dk1"/>
                </a:solidFill>
                <a:latin typeface="Calibri"/>
                <a:ea typeface="Calibri"/>
                <a:cs typeface="Calibri"/>
                <a:sym typeface="Calibri"/>
              </a:rPr>
              <a:t>Build legitimacy and knowledge through shared knowledge, peer support, and examples of impact and success to support the movement working towards NIFG’s vision.</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Steps to reach the objective:</a:t>
            </a:r>
            <a:endParaRPr/>
          </a:p>
          <a:p>
            <a:pPr marL="742950" marR="0" lvl="1" indent="-28575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Build a knowledge base of </a:t>
            </a:r>
            <a:r>
              <a:rPr lang="en-US" sz="1800">
                <a:solidFill>
                  <a:schemeClr val="dk1"/>
                </a:solidFill>
                <a:latin typeface="Calibri"/>
                <a:ea typeface="Calibri"/>
                <a:cs typeface="Calibri"/>
                <a:sym typeface="Calibri"/>
              </a:rPr>
              <a:t>practical examples  of how long-term approaches have improved governance and outcomes for future generations t</a:t>
            </a:r>
            <a:r>
              <a:rPr lang="en-US" sz="1800" b="0" i="0" u="none" strike="noStrike" cap="none">
                <a:solidFill>
                  <a:schemeClr val="dk1"/>
                </a:solidFill>
                <a:latin typeface="Calibri"/>
                <a:ea typeface="Calibri"/>
                <a:cs typeface="Calibri"/>
                <a:sym typeface="Calibri"/>
              </a:rPr>
              <a:t>o help make the case for governance to protect future generations</a:t>
            </a:r>
            <a:endParaRPr/>
          </a:p>
          <a:p>
            <a:pPr marL="742950" marR="0" lvl="1" indent="-285750" algn="l" rtl="0">
              <a:lnSpc>
                <a:spcPct val="115000"/>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Network and its </a:t>
            </a:r>
            <a:r>
              <a:rPr lang="en-US" sz="1800" b="0" i="0" u="none" strike="noStrike" cap="none">
                <a:solidFill>
                  <a:schemeClr val="dk1"/>
                </a:solidFill>
                <a:latin typeface="Calibri"/>
                <a:ea typeface="Calibri"/>
                <a:cs typeface="Calibri"/>
                <a:sym typeface="Calibri"/>
              </a:rPr>
              <a:t>members a</a:t>
            </a:r>
            <a:r>
              <a:rPr lang="en-US" sz="1800">
                <a:solidFill>
                  <a:schemeClr val="dk1"/>
                </a:solidFill>
                <a:latin typeface="Calibri"/>
                <a:ea typeface="Calibri"/>
                <a:cs typeface="Calibri"/>
                <a:sym typeface="Calibri"/>
              </a:rPr>
              <a:t>re</a:t>
            </a:r>
            <a:r>
              <a:rPr lang="en-US" sz="1800" b="0" i="0" u="none" strike="noStrike" cap="none">
                <a:solidFill>
                  <a:schemeClr val="dk1"/>
                </a:solidFill>
                <a:latin typeface="Calibri"/>
                <a:ea typeface="Calibri"/>
                <a:cs typeface="Calibri"/>
                <a:sym typeface="Calibri"/>
              </a:rPr>
              <a:t> visible in the public sphere and active in the UN fora on the topic</a:t>
            </a:r>
            <a:endParaRPr/>
          </a:p>
          <a:p>
            <a:pPr marL="742950" marR="0" lvl="1" indent="-285750" algn="l" rtl="0">
              <a:lnSpc>
                <a:spcPct val="115000"/>
              </a:lnSpc>
              <a:spcBef>
                <a:spcPts val="10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Provide advice, support and share </a:t>
            </a:r>
            <a:r>
              <a:rPr lang="en-US" sz="1800">
                <a:solidFill>
                  <a:schemeClr val="dk1"/>
                </a:solidFill>
                <a:latin typeface="Calibri"/>
                <a:ea typeface="Calibri"/>
                <a:cs typeface="Calibri"/>
                <a:sym typeface="Calibri"/>
              </a:rPr>
              <a:t>successful </a:t>
            </a:r>
            <a:r>
              <a:rPr lang="en-US" sz="1800" b="0" i="0" u="none" strike="noStrike" cap="none">
                <a:solidFill>
                  <a:schemeClr val="dk1"/>
                </a:solidFill>
                <a:latin typeface="Calibri"/>
                <a:ea typeface="Calibri"/>
                <a:cs typeface="Calibri"/>
                <a:sym typeface="Calibri"/>
              </a:rPr>
              <a:t>practices for crucial developments at the national and international level</a:t>
            </a:r>
            <a:endParaRPr sz="1800" b="0" i="0" u="none" strike="noStrike" cap="none">
              <a:solidFill>
                <a:schemeClr val="dk1"/>
              </a:solidFill>
              <a:latin typeface="Calibri"/>
              <a:ea typeface="Calibri"/>
              <a:cs typeface="Calibri"/>
              <a:sym typeface="Calibri"/>
            </a:endParaRPr>
          </a:p>
          <a:p>
            <a:pPr marL="742950" marR="0" lvl="0" indent="-285750" algn="l" rtl="0">
              <a:lnSpc>
                <a:spcPct val="114999"/>
              </a:lnSpc>
              <a:spcBef>
                <a:spcPts val="10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Topic and stakeholder specific working groups hosted by members are created to support knowledge sharing and meet multiple times throughout the year, including s</a:t>
            </a:r>
            <a:r>
              <a:rPr lang="en-US" sz="1800" b="0" i="0" u="none" strike="noStrike" cap="none">
                <a:solidFill>
                  <a:schemeClr val="dk1"/>
                </a:solidFill>
                <a:latin typeface="Calibri"/>
                <a:ea typeface="Calibri"/>
                <a:cs typeface="Calibri"/>
                <a:sym typeface="Calibri"/>
              </a:rPr>
              <a:t>haring of institutional </a:t>
            </a:r>
            <a:r>
              <a:rPr lang="en-US" sz="1800">
                <a:solidFill>
                  <a:schemeClr val="dk1"/>
                </a:solidFill>
                <a:latin typeface="Calibri"/>
                <a:ea typeface="Calibri"/>
                <a:cs typeface="Calibri"/>
                <a:sym typeface="Calibri"/>
              </a:rPr>
              <a:t>successful </a:t>
            </a:r>
            <a:r>
              <a:rPr lang="en-US" sz="1800" b="0" i="0" u="none" strike="noStrike" cap="none">
                <a:solidFill>
                  <a:schemeClr val="dk1"/>
                </a:solidFill>
                <a:latin typeface="Calibri"/>
                <a:ea typeface="Calibri"/>
                <a:cs typeface="Calibri"/>
                <a:sym typeface="Calibri"/>
              </a:rPr>
              <a:t>practices and encourage learning among members;</a:t>
            </a:r>
            <a:endParaRPr sz="1800" b="0" i="0" u="none" strike="noStrike" cap="none">
              <a:solidFill>
                <a:schemeClr val="dk1"/>
              </a:solidFill>
              <a:latin typeface="Calibri"/>
              <a:ea typeface="Calibri"/>
              <a:cs typeface="Calibri"/>
              <a:sym typeface="Calibri"/>
            </a:endParaRPr>
          </a:p>
        </p:txBody>
      </p:sp>
      <p:grpSp>
        <p:nvGrpSpPr>
          <p:cNvPr id="187" name="Google Shape;187;p9"/>
          <p:cNvGrpSpPr/>
          <p:nvPr/>
        </p:nvGrpSpPr>
        <p:grpSpPr>
          <a:xfrm flipH="1">
            <a:off x="10740582" y="-454724"/>
            <a:ext cx="2324947" cy="2324947"/>
            <a:chOff x="-873008" y="-454724"/>
            <a:chExt cx="2324947" cy="2324947"/>
          </a:xfrm>
        </p:grpSpPr>
        <p:sp>
          <p:nvSpPr>
            <p:cNvPr id="188" name="Google Shape;188;p9"/>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9"/>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90" name="Google Shape;190;p9"/>
          <p:cNvPicPr preferRelativeResize="0"/>
          <p:nvPr/>
        </p:nvPicPr>
        <p:blipFill>
          <a:blip r:embed="rId3">
            <a:alphaModFix/>
          </a:blip>
          <a:stretch>
            <a:fillRect/>
          </a:stretch>
        </p:blipFill>
        <p:spPr>
          <a:xfrm>
            <a:off x="11008100" y="5833300"/>
            <a:ext cx="912600" cy="91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3"/>
          <p:cNvSpPr txBox="1">
            <a:spLocks noGrp="1"/>
          </p:cNvSpPr>
          <p:nvPr>
            <p:ph type="dt" idx="10"/>
          </p:nvPr>
        </p:nvSpPr>
        <p:spPr>
          <a:xfrm>
            <a:off x="643473" y="6356350"/>
            <a:ext cx="1960200" cy="365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888888"/>
                </a:solidFill>
                <a:latin typeface="Calibri"/>
                <a:ea typeface="Calibri"/>
                <a:cs typeface="Calibri"/>
                <a:sym typeface="Calibri"/>
              </a:rPr>
              <a:t>2/22/2023</a:t>
            </a:r>
            <a:endParaRPr>
              <a:solidFill>
                <a:srgbClr val="888888"/>
              </a:solidFill>
              <a:latin typeface="Calibri"/>
              <a:ea typeface="Calibri"/>
              <a:cs typeface="Calibri"/>
              <a:sym typeface="Calibri"/>
            </a:endParaRPr>
          </a:p>
        </p:txBody>
      </p:sp>
      <p:sp>
        <p:nvSpPr>
          <p:cNvPr id="197" name="Google Shape;197;p13"/>
          <p:cNvSpPr txBox="1"/>
          <p:nvPr/>
        </p:nvSpPr>
        <p:spPr>
          <a:xfrm>
            <a:off x="506507" y="508297"/>
            <a:ext cx="9032100" cy="510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None/>
            </a:pPr>
            <a:r>
              <a:rPr lang="en-US" sz="2800" b="1">
                <a:solidFill>
                  <a:srgbClr val="45BEAA"/>
                </a:solidFill>
                <a:latin typeface="Calibri"/>
                <a:ea typeface="Calibri"/>
                <a:cs typeface="Calibri"/>
                <a:sym typeface="Calibri"/>
              </a:rPr>
              <a:t>Background of this Strategy</a:t>
            </a:r>
            <a:endParaRPr sz="2800" b="1">
              <a:solidFill>
                <a:srgbClr val="45BEAA"/>
              </a:solidFill>
              <a:latin typeface="Calibri"/>
              <a:ea typeface="Calibri"/>
              <a:cs typeface="Calibri"/>
              <a:sym typeface="Calibri"/>
            </a:endParaRPr>
          </a:p>
        </p:txBody>
      </p:sp>
      <p:sp>
        <p:nvSpPr>
          <p:cNvPr id="198" name="Google Shape;198;p13"/>
          <p:cNvSpPr txBox="1"/>
          <p:nvPr/>
        </p:nvSpPr>
        <p:spPr>
          <a:xfrm>
            <a:off x="643475" y="1449375"/>
            <a:ext cx="100977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Originally, the Network of Institutions for Future Generations, NIFG (The Network) </a:t>
            </a:r>
            <a:r>
              <a:rPr lang="en-US" sz="18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was established in April 2014</a:t>
            </a:r>
            <a:r>
              <a:rPr lang="en-US" sz="1800">
                <a:solidFill>
                  <a:schemeClr val="dk1"/>
                </a:solidFill>
                <a:latin typeface="Calibri"/>
                <a:ea typeface="Calibri"/>
                <a:cs typeface="Calibri"/>
                <a:sym typeface="Calibri"/>
              </a:rPr>
              <a:t> in Budapest, Hungary, taking inspiration from the UN Secretary-General’s 2013 report, “Intergenerational solidarity and the needs of future generations”. It was originally named as the Roundtable of Institutions for a Sustainable Future.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key developments in the last years, it was time for a refresh of the strategy and approach of the Network: this strategy outlines the strategy for 2023-2025.</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Before beginning this strategy process, a review of the Network's work over the last 8 years was developed by ZOE Institute for Future-fit Economies, which developed scenario's for the future of the Network. A "Diversify and Expand" scenario was selected from these, and the strategy has been developed on that basis.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slides following identify some key reflections from that process, as well as summarises the scenario's for the future of the Network.</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99;p13"/>
          <p:cNvGrpSpPr/>
          <p:nvPr/>
        </p:nvGrpSpPr>
        <p:grpSpPr>
          <a:xfrm flipH="1">
            <a:off x="10740582" y="-454724"/>
            <a:ext cx="2324947" cy="2324947"/>
            <a:chOff x="-873008" y="-454724"/>
            <a:chExt cx="2324947" cy="2324947"/>
          </a:xfrm>
        </p:grpSpPr>
        <p:sp>
          <p:nvSpPr>
            <p:cNvPr id="200" name="Google Shape;200;p13"/>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13"/>
            <p:cNvSpPr/>
            <p:nvPr/>
          </p:nvSpPr>
          <p:spPr>
            <a:xfrm rot="2700000">
              <a:off x="301183" y="1282830"/>
              <a:ext cx="485782" cy="485782"/>
            </a:xfrm>
            <a:prstGeom prst="rect">
              <a:avLst/>
            </a:prstGeom>
            <a:solidFill>
              <a:srgbClr val="B07DE2">
                <a:alpha val="5632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2" name="Google Shape;202;p13"/>
          <p:cNvSpPr/>
          <p:nvPr/>
        </p:nvSpPr>
        <p:spPr>
          <a:xfrm rot="2700000">
            <a:off x="2737227" y="6033653"/>
            <a:ext cx="645306" cy="645306"/>
          </a:xfrm>
          <a:prstGeom prst="rect">
            <a:avLst/>
          </a:prstGeom>
          <a:solidFill>
            <a:schemeClr val="accent4">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13"/>
          <p:cNvSpPr/>
          <p:nvPr/>
        </p:nvSpPr>
        <p:spPr>
          <a:xfrm>
            <a:off x="1343436" y="5721108"/>
            <a:ext cx="2262000" cy="1137000"/>
          </a:xfrm>
          <a:prstGeom prst="triangle">
            <a:avLst>
              <a:gd name="adj" fmla="val 50000"/>
            </a:avLst>
          </a:prstGeom>
          <a:solidFill>
            <a:srgbClr val="F6B45D">
              <a:alpha val="5964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4" name="Google Shape;204;p13"/>
          <p:cNvPicPr preferRelativeResize="0"/>
          <p:nvPr/>
        </p:nvPicPr>
        <p:blipFill>
          <a:blip r:embed="rId3">
            <a:alphaModFix/>
          </a:blip>
          <a:stretch>
            <a:fillRect/>
          </a:stretch>
        </p:blipFill>
        <p:spPr>
          <a:xfrm>
            <a:off x="11008100" y="5833300"/>
            <a:ext cx="912600" cy="912600"/>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ZOE CI">
      <a:dk1>
        <a:srgbClr val="000000"/>
      </a:dk1>
      <a:lt1>
        <a:srgbClr val="FFFFFF"/>
      </a:lt1>
      <a:dk2>
        <a:srgbClr val="44546A"/>
      </a:dk2>
      <a:lt2>
        <a:srgbClr val="E7E6E6"/>
      </a:lt2>
      <a:accent1>
        <a:srgbClr val="006891"/>
      </a:accent1>
      <a:accent2>
        <a:srgbClr val="249B98"/>
      </a:accent2>
      <a:accent3>
        <a:srgbClr val="E9425C"/>
      </a:accent3>
      <a:accent4>
        <a:srgbClr val="F8D100"/>
      </a:accent4>
      <a:accent5>
        <a:srgbClr val="69C0AC"/>
      </a:accent5>
      <a:accent6>
        <a:srgbClr val="FFFFFF"/>
      </a:accent6>
      <a:hlink>
        <a:srgbClr val="F8D100"/>
      </a:hlink>
      <a:folHlink>
        <a:srgbClr val="249B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1237</Words>
  <Application>Microsoft Macintosh PowerPoint</Application>
  <PresentationFormat>Widescreen</PresentationFormat>
  <Paragraphs>123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IBM Plex Serif Medium</vt:lpstr>
      <vt:lpstr>Arial</vt:lpstr>
      <vt:lpstr>IBM Plex Sans</vt:lpstr>
      <vt:lpstr>Calibri</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Paun</dc:creator>
  <cp:lastModifiedBy>Jacob Ellis</cp:lastModifiedBy>
  <cp:revision>2</cp:revision>
  <dcterms:created xsi:type="dcterms:W3CDTF">2021-06-11T12:48:27Z</dcterms:created>
  <dcterms:modified xsi:type="dcterms:W3CDTF">2023-05-05T10:14:00Z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0x01010093B5904D78F5C44BB7601B5D9C4CB22D</vt:lpwstr>
  </property>
  <property fmtid="{D5CDD505-2E9C-101B-9397-08002B2CF9AE}" pid="3" name="Order">
    <vt:lpwstr>155700.000000000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